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notesSlides/notesSlide2.xml" ContentType="application/vnd.openxmlformats-officedocument.presentationml.notesSlide+xml"/>
  <Override PartName="/ppt/notesSlides/_rels/notesSlide2.xml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jpeg" ContentType="image/jpeg"/>
  <Override PartName="/ppt/media/image11.png" ContentType="image/png"/>
  <Override PartName="/ppt/media/image6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14.png" ContentType="image/png"/>
  <Override PartName="/ppt/media/image10.png" ContentType="image/pn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40.xml" ContentType="application/vnd.openxmlformats-officedocument.drawingml.chart+xml"/>
  <Override PartName="/ppt/charts/chart9.xml" ContentType="application/vnd.openxmlformats-officedocument.drawingml.chart+xml"/>
  <Override PartName="/ppt/charts/chart41.xml" ContentType="application/vnd.openxmlformats-officedocument.drawingml.chart+xml"/>
  <Override PartName="/ppt/charts/chart10.xml" ContentType="application/vnd.openxmlformats-officedocument.drawingml.chart+xml"/>
  <Override PartName="/ppt/charts/chart32.xml" ContentType="application/vnd.openxmlformats-officedocument.drawingml.chart+xml"/>
  <Override PartName="/ppt/charts/chart11.xml" ContentType="application/vnd.openxmlformats-officedocument.drawingml.chart+xml"/>
  <Override PartName="/ppt/charts/chart33.xml" ContentType="application/vnd.openxmlformats-officedocument.drawingml.chart+xml"/>
  <Override PartName="/ppt/charts/chart12.xml" ContentType="application/vnd.openxmlformats-officedocument.drawingml.chart+xml"/>
  <Override PartName="/ppt/charts/chart34.xml" ContentType="application/vnd.openxmlformats-officedocument.drawingml.chart+xml"/>
  <Override PartName="/ppt/charts/chart13.xml" ContentType="application/vnd.openxmlformats-officedocument.drawingml.chart+xml"/>
  <Override PartName="/ppt/charts/chart35.xml" ContentType="application/vnd.openxmlformats-officedocument.drawingml.chart+xml"/>
  <Override PartName="/ppt/charts/chart14.xml" ContentType="application/vnd.openxmlformats-officedocument.drawingml.chart+xml"/>
  <Override PartName="/ppt/charts/chart36.xml" ContentType="application/vnd.openxmlformats-officedocument.drawingml.chart+xml"/>
  <Override PartName="/ppt/charts/chart15.xml" ContentType="application/vnd.openxmlformats-officedocument.drawingml.chart+xml"/>
  <Override PartName="/ppt/charts/chart37.xml" ContentType="application/vnd.openxmlformats-officedocument.drawingml.chart+xml"/>
  <Override PartName="/ppt/charts/chart16.xml" ContentType="application/vnd.openxmlformats-officedocument.drawingml.chart+xml"/>
  <Override PartName="/ppt/charts/chart38.xml" ContentType="application/vnd.openxmlformats-officedocument.drawingml.chart+xml"/>
  <Override PartName="/ppt/charts/chart17.xml" ContentType="application/vnd.openxmlformats-officedocument.drawingml.chart+xml"/>
  <Override PartName="/ppt/charts/chart39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_rels/chart2.xml.rels" ContentType="application/vnd.openxmlformats-package.relationships+xml"/>
  <Override PartName="/ppt/charts/_rels/chart3.xml.rels" ContentType="application/vnd.openxmlformats-package.relationships+xml"/>
  <Override PartName="/ppt/charts/_rels/chart10.xml.rels" ContentType="application/vnd.openxmlformats-package.relationships+xml"/>
  <Override PartName="/ppt/charts/_rels/chart32.xml.rels" ContentType="application/vnd.openxmlformats-package.relationships+xml"/>
  <Override PartName="/ppt/charts/_rels/chart5.xml.rels" ContentType="application/vnd.openxmlformats-package.relationships+xml"/>
  <Override PartName="/ppt/charts/_rels/chart6.xml.rels" ContentType="application/vnd.openxmlformats-package.relationships+xml"/>
  <Override PartName="/ppt/charts/_rels/chart40.xml.rels" ContentType="application/vnd.openxmlformats-package.relationships+xml"/>
  <Override PartName="/ppt/charts/_rels/chart8.xml.rels" ContentType="application/vnd.openxmlformats-package.relationships+xml"/>
  <Override PartName="/ppt/charts/_rels/chart41.xml.rels" ContentType="application/vnd.openxmlformats-package.relationships+xml"/>
  <Override PartName="/ppt/charts/_rels/chart33.xml.rels" ContentType="application/vnd.openxmlformats-package.relationships+xml"/>
  <Override PartName="/ppt/charts/_rels/chart11.xml.rels" ContentType="application/vnd.openxmlformats-package.relationships+xml"/>
  <Override PartName="/ppt/charts/_rels/chart34.xml.rels" ContentType="application/vnd.openxmlformats-package.relationships+xml"/>
  <Override PartName="/ppt/charts/_rels/chart12.xml.rels" ContentType="application/vnd.openxmlformats-package.relationships+xml"/>
  <Override PartName="/ppt/charts/_rels/chart35.xml.rels" ContentType="application/vnd.openxmlformats-package.relationships+xml"/>
  <Override PartName="/ppt/charts/_rels/chart13.xml.rels" ContentType="application/vnd.openxmlformats-package.relationships+xml"/>
  <Override PartName="/ppt/charts/_rels/chart36.xml.rels" ContentType="application/vnd.openxmlformats-package.relationships+xml"/>
  <Override PartName="/ppt/charts/_rels/chart14.xml.rels" ContentType="application/vnd.openxmlformats-package.relationships+xml"/>
  <Override PartName="/ppt/charts/_rels/chart37.xml.rels" ContentType="application/vnd.openxmlformats-package.relationships+xml"/>
  <Override PartName="/ppt/charts/_rels/chart15.xml.rels" ContentType="application/vnd.openxmlformats-package.relationships+xml"/>
  <Override PartName="/ppt/charts/_rels/chart38.xml.rels" ContentType="application/vnd.openxmlformats-package.relationships+xml"/>
  <Override PartName="/ppt/charts/_rels/chart16.xml.rels" ContentType="application/vnd.openxmlformats-package.relationships+xml"/>
  <Override PartName="/ppt/charts/_rels/chart39.xml.rels" ContentType="application/vnd.openxmlformats-package.relationships+xml"/>
  <Override PartName="/ppt/charts/_rels/chart17.xml.rels" ContentType="application/vnd.openxmlformats-package.relationships+xml"/>
  <Override PartName="/ppt/charts/_rels/chart18.xml.rels" ContentType="application/vnd.openxmlformats-package.relationships+xml"/>
  <Override PartName="/ppt/charts/_rels/chart19.xml.rels" ContentType="application/vnd.openxmlformats-package.relationships+xml"/>
  <Override PartName="/ppt/charts/_rels/chart20.xml.rels" ContentType="application/vnd.openxmlformats-package.relationships+xml"/>
  <Override PartName="/ppt/charts/_rels/chart22.xml.rels" ContentType="application/vnd.openxmlformats-package.relationships+xml"/>
  <Override PartName="/ppt/charts/_rels/chart23.xml.rels" ContentType="application/vnd.openxmlformats-package.relationships+xml"/>
  <Override PartName="/ppt/charts/_rels/chart24.xml.rels" ContentType="application/vnd.openxmlformats-package.relationships+xml"/>
  <Override PartName="/ppt/charts/_rels/chart25.xml.rels" ContentType="application/vnd.openxmlformats-package.relationships+xml"/>
  <Override PartName="/ppt/charts/_rels/chart26.xml.rels" ContentType="application/vnd.openxmlformats-package.relationships+xml"/>
  <Override PartName="/ppt/charts/_rels/chart27.xml.rels" ContentType="application/vnd.openxmlformats-package.relationships+xml"/>
  <Override PartName="/ppt/charts/_rels/chart28.xml.rels" ContentType="application/vnd.openxmlformats-package.relationships+xml"/>
  <Override PartName="/ppt/charts/_rels/chart29.xml.rels" ContentType="application/vnd.openxmlformats-package.relationships+xml"/>
  <Override PartName="/ppt/charts/_rels/chart30.xml.rels" ContentType="application/vnd.openxmlformats-package.relationships+xml"/>
  <Override PartName="/ppt/charts/_rels/chart31.xml.rels" ContentType="application/vnd.openxmlformats-package.relationships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drawings/drawing9.xml" ContentType="application/vnd.openxmlformats-officedocument.drawingml.chartshapes+xml"/>
  <Override PartName="/ppt/drawings/drawing10.xml" ContentType="application/vnd.openxmlformats-officedocument.drawingml.chartshapes+xml"/>
  <Override PartName="/ppt/drawings/drawing32.xml" ContentType="application/vnd.openxmlformats-officedocument.drawingml.chartshapes+xml"/>
  <Override PartName="/ppt/drawings/drawing11.xml" ContentType="application/vnd.openxmlformats-officedocument.drawingml.chartshapes+xml"/>
  <Override PartName="/ppt/drawings/drawing33.xml" ContentType="application/vnd.openxmlformats-officedocument.drawingml.chartshapes+xml"/>
  <Override PartName="/ppt/drawings/drawing12.xml" ContentType="application/vnd.openxmlformats-officedocument.drawingml.chartshapes+xml"/>
  <Override PartName="/ppt/drawings/drawing34.xml" ContentType="application/vnd.openxmlformats-officedocument.drawingml.chartshapes+xml"/>
  <Override PartName="/ppt/drawings/drawing13.xml" ContentType="application/vnd.openxmlformats-officedocument.drawingml.chartshapes+xml"/>
  <Override PartName="/ppt/drawings/drawing35.xml" ContentType="application/vnd.openxmlformats-officedocument.drawingml.chartshapes+xml"/>
  <Override PartName="/ppt/drawings/drawing14.xml" ContentType="application/vnd.openxmlformats-officedocument.drawingml.chartshapes+xml"/>
  <Override PartName="/ppt/drawings/drawing36.xml" ContentType="application/vnd.openxmlformats-officedocument.drawingml.chartshapes+xml"/>
  <Override PartName="/ppt/drawings/drawing15.xml" ContentType="application/vnd.openxmlformats-officedocument.drawingml.chartshapes+xml"/>
  <Override PartName="/ppt/drawings/drawing16.xml" ContentType="application/vnd.openxmlformats-officedocument.drawingml.chartshapes+xml"/>
  <Override PartName="/ppt/drawings/drawing17.xml" ContentType="application/vnd.openxmlformats-officedocument.drawingml.chartshapes+xml"/>
  <Override PartName="/ppt/drawings/drawing18.xml" ContentType="application/vnd.openxmlformats-officedocument.drawingml.chartshapes+xml"/>
  <Override PartName="/ppt/drawings/drawing19.xml" ContentType="application/vnd.openxmlformats-officedocument.drawingml.chartshapes+xml"/>
  <Override PartName="/ppt/drawings/drawing20.xml" ContentType="application/vnd.openxmlformats-officedocument.drawingml.chartshapes+xml"/>
  <Override PartName="/ppt/drawings/drawing21.xml" ContentType="application/vnd.openxmlformats-officedocument.drawingml.chartshapes+xml"/>
  <Override PartName="/ppt/drawings/drawing22.xml" ContentType="application/vnd.openxmlformats-officedocument.drawingml.chartshapes+xml"/>
  <Override PartName="/ppt/drawings/drawing23.xml" ContentType="application/vnd.openxmlformats-officedocument.drawingml.chartshapes+xml"/>
  <Override PartName="/ppt/drawings/drawing24.xml" ContentType="application/vnd.openxmlformats-officedocument.drawingml.chartshapes+xml"/>
  <Override PartName="/ppt/drawings/drawing25.xml" ContentType="application/vnd.openxmlformats-officedocument.drawingml.chartshapes+xml"/>
  <Override PartName="/ppt/drawings/drawing26.xml" ContentType="application/vnd.openxmlformats-officedocument.drawingml.chartshapes+xml"/>
  <Override PartName="/ppt/drawings/drawing27.xml" ContentType="application/vnd.openxmlformats-officedocument.drawingml.chartshapes+xml"/>
  <Override PartName="/ppt/drawings/drawing28.xml" ContentType="application/vnd.openxmlformats-officedocument.drawingml.chartshapes+xml"/>
  <Override PartName="/ppt/drawings/drawing29.xml" ContentType="application/vnd.openxmlformats-officedocument.drawingml.chartshapes+xml"/>
  <Override PartName="/ppt/drawings/drawing30.xml" ContentType="application/vnd.openxmlformats-officedocument.drawingml.chartshapes+xml"/>
  <Override PartName="/ppt/drawings/drawing31.xml" ContentType="application/vnd.openxmlformats-officedocument.drawingml.chartshape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presProps" Target="presProps.xml"/>
</Relationships>
</file>

<file path=ppt/charts/_rels/chart10.xml.rels><?xml version="1.0" encoding="UTF-8"?>
<Relationships xmlns="http://schemas.openxmlformats.org/package/2006/relationships"><Relationship Id="rId1" Type="http://schemas.openxmlformats.org/officeDocument/2006/relationships/chartUserShapes" Target="../drawings/drawing6.xml"/>
</Relationships>
</file>

<file path=ppt/charts/_rels/chart11.xml.rels><?xml version="1.0" encoding="UTF-8"?>
<Relationships xmlns="http://schemas.openxmlformats.org/package/2006/relationships"><Relationship Id="rId1" Type="http://schemas.openxmlformats.org/officeDocument/2006/relationships/chartUserShapes" Target="../drawings/drawing7.xml"/>
</Relationships>
</file>

<file path=ppt/charts/_rels/chart12.xml.rels><?xml version="1.0" encoding="UTF-8"?>
<Relationships xmlns="http://schemas.openxmlformats.org/package/2006/relationships"><Relationship Id="rId1" Type="http://schemas.openxmlformats.org/officeDocument/2006/relationships/chartUserShapes" Target="../drawings/drawing8.xml"/>
</Relationships>
</file>

<file path=ppt/charts/_rels/chart13.xml.rels><?xml version="1.0" encoding="UTF-8"?>
<Relationships xmlns="http://schemas.openxmlformats.org/package/2006/relationships"><Relationship Id="rId1" Type="http://schemas.openxmlformats.org/officeDocument/2006/relationships/chartUserShapes" Target="../drawings/drawing9.xml"/>
</Relationships>
</file>

<file path=ppt/charts/_rels/chart14.xml.rels><?xml version="1.0" encoding="UTF-8"?>
<Relationships xmlns="http://schemas.openxmlformats.org/package/2006/relationships"><Relationship Id="rId1" Type="http://schemas.openxmlformats.org/officeDocument/2006/relationships/chartUserShapes" Target="../drawings/drawing10.xml"/>
</Relationships>
</file>

<file path=ppt/charts/_rels/chart15.xml.rels><?xml version="1.0" encoding="UTF-8"?>
<Relationships xmlns="http://schemas.openxmlformats.org/package/2006/relationships"><Relationship Id="rId1" Type="http://schemas.openxmlformats.org/officeDocument/2006/relationships/chartUserShapes" Target="../drawings/drawing11.xml"/>
</Relationships>
</file>

<file path=ppt/charts/_rels/chart16.xml.rels><?xml version="1.0" encoding="UTF-8"?>
<Relationships xmlns="http://schemas.openxmlformats.org/package/2006/relationships"><Relationship Id="rId1" Type="http://schemas.openxmlformats.org/officeDocument/2006/relationships/chartUserShapes" Target="../drawings/drawing12.xml"/>
</Relationships>
</file>

<file path=ppt/charts/_rels/chart17.xml.rels><?xml version="1.0" encoding="UTF-8"?>
<Relationships xmlns="http://schemas.openxmlformats.org/package/2006/relationships"><Relationship Id="rId1" Type="http://schemas.openxmlformats.org/officeDocument/2006/relationships/chartUserShapes" Target="../drawings/drawing13.xml"/>
</Relationships>
</file>

<file path=ppt/charts/_rels/chart18.xml.rels><?xml version="1.0" encoding="UTF-8"?>
<Relationships xmlns="http://schemas.openxmlformats.org/package/2006/relationships"><Relationship Id="rId1" Type="http://schemas.openxmlformats.org/officeDocument/2006/relationships/chartUserShapes" Target="../drawings/drawing14.xml"/>
</Relationships>
</file>

<file path=ppt/charts/_rels/chart19.xml.rels><?xml version="1.0" encoding="UTF-8"?>
<Relationships xmlns="http://schemas.openxmlformats.org/package/2006/relationships"><Relationship Id="rId1" Type="http://schemas.openxmlformats.org/officeDocument/2006/relationships/chartUserShapes" Target="../drawings/drawing15.xml"/>
</Relationships>
</file>

<file path=ppt/charts/_rels/chart2.xml.rels><?xml version="1.0" encoding="UTF-8"?>
<Relationships xmlns="http://schemas.openxmlformats.org/package/2006/relationships"><Relationship Id="rId1" Type="http://schemas.openxmlformats.org/officeDocument/2006/relationships/chartUserShapes" Target="../drawings/drawing1.xml"/>
</Relationships>
</file>

<file path=ppt/charts/_rels/chart20.xml.rels><?xml version="1.0" encoding="UTF-8"?>
<Relationships xmlns="http://schemas.openxmlformats.org/package/2006/relationships"><Relationship Id="rId1" Type="http://schemas.openxmlformats.org/officeDocument/2006/relationships/chartUserShapes" Target="../drawings/drawing16.xml"/>
</Relationships>
</file>

<file path=ppt/charts/_rels/chart22.xml.rels><?xml version="1.0" encoding="UTF-8"?>
<Relationships xmlns="http://schemas.openxmlformats.org/package/2006/relationships"><Relationship Id="rId1" Type="http://schemas.openxmlformats.org/officeDocument/2006/relationships/chartUserShapes" Target="../drawings/drawing17.xml"/>
</Relationships>
</file>

<file path=ppt/charts/_rels/chart23.xml.rels><?xml version="1.0" encoding="UTF-8"?>
<Relationships xmlns="http://schemas.openxmlformats.org/package/2006/relationships"><Relationship Id="rId1" Type="http://schemas.openxmlformats.org/officeDocument/2006/relationships/chartUserShapes" Target="../drawings/drawing18.xml"/>
</Relationships>
</file>

<file path=ppt/charts/_rels/chart24.xml.rels><?xml version="1.0" encoding="UTF-8"?>
<Relationships xmlns="http://schemas.openxmlformats.org/package/2006/relationships"><Relationship Id="rId1" Type="http://schemas.openxmlformats.org/officeDocument/2006/relationships/chartUserShapes" Target="../drawings/drawing19.xml"/>
</Relationships>
</file>

<file path=ppt/charts/_rels/chart25.xml.rels><?xml version="1.0" encoding="UTF-8"?>
<Relationships xmlns="http://schemas.openxmlformats.org/package/2006/relationships"><Relationship Id="rId1" Type="http://schemas.openxmlformats.org/officeDocument/2006/relationships/chartUserShapes" Target="../drawings/drawing20.xml"/>
</Relationships>
</file>

<file path=ppt/charts/_rels/chart26.xml.rels><?xml version="1.0" encoding="UTF-8"?>
<Relationships xmlns="http://schemas.openxmlformats.org/package/2006/relationships"><Relationship Id="rId1" Type="http://schemas.openxmlformats.org/officeDocument/2006/relationships/chartUserShapes" Target="../drawings/drawing21.xml"/>
</Relationships>
</file>

<file path=ppt/charts/_rels/chart27.xml.rels><?xml version="1.0" encoding="UTF-8"?>
<Relationships xmlns="http://schemas.openxmlformats.org/package/2006/relationships"><Relationship Id="rId1" Type="http://schemas.openxmlformats.org/officeDocument/2006/relationships/chartUserShapes" Target="../drawings/drawing22.xml"/>
</Relationships>
</file>

<file path=ppt/charts/_rels/chart28.xml.rels><?xml version="1.0" encoding="UTF-8"?>
<Relationships xmlns="http://schemas.openxmlformats.org/package/2006/relationships"><Relationship Id="rId1" Type="http://schemas.openxmlformats.org/officeDocument/2006/relationships/chartUserShapes" Target="../drawings/drawing23.xml"/>
</Relationships>
</file>

<file path=ppt/charts/_rels/chart29.xml.rels><?xml version="1.0" encoding="UTF-8"?>
<Relationships xmlns="http://schemas.openxmlformats.org/package/2006/relationships"><Relationship Id="rId1" Type="http://schemas.openxmlformats.org/officeDocument/2006/relationships/chartUserShapes" Target="../drawings/drawing24.xml"/>
</Relationships>
</file>

<file path=ppt/charts/_rels/chart3.xml.rels><?xml version="1.0" encoding="UTF-8"?>
<Relationships xmlns="http://schemas.openxmlformats.org/package/2006/relationships"><Relationship Id="rId1" Type="http://schemas.openxmlformats.org/officeDocument/2006/relationships/chartUserShapes" Target="../drawings/drawing2.xml"/>
</Relationships>
</file>

<file path=ppt/charts/_rels/chart30.xml.rels><?xml version="1.0" encoding="UTF-8"?>
<Relationships xmlns="http://schemas.openxmlformats.org/package/2006/relationships"><Relationship Id="rId1" Type="http://schemas.openxmlformats.org/officeDocument/2006/relationships/chartUserShapes" Target="../drawings/drawing25.xml"/>
</Relationships>
</file>

<file path=ppt/charts/_rels/chart31.xml.rels><?xml version="1.0" encoding="UTF-8"?>
<Relationships xmlns="http://schemas.openxmlformats.org/package/2006/relationships"><Relationship Id="rId1" Type="http://schemas.openxmlformats.org/officeDocument/2006/relationships/chartUserShapes" Target="../drawings/drawing26.xml"/>
</Relationships>
</file>

<file path=ppt/charts/_rels/chart32.xml.rels><?xml version="1.0" encoding="UTF-8"?>
<Relationships xmlns="http://schemas.openxmlformats.org/package/2006/relationships"><Relationship Id="rId1" Type="http://schemas.openxmlformats.org/officeDocument/2006/relationships/chartUserShapes" Target="../drawings/drawing27.xml"/>
</Relationships>
</file>

<file path=ppt/charts/_rels/chart33.xml.rels><?xml version="1.0" encoding="UTF-8"?>
<Relationships xmlns="http://schemas.openxmlformats.org/package/2006/relationships"><Relationship Id="rId1" Type="http://schemas.openxmlformats.org/officeDocument/2006/relationships/chartUserShapes" Target="../drawings/drawing28.xml"/>
</Relationships>
</file>

<file path=ppt/charts/_rels/chart34.xml.rels><?xml version="1.0" encoding="UTF-8"?>
<Relationships xmlns="http://schemas.openxmlformats.org/package/2006/relationships"><Relationship Id="rId1" Type="http://schemas.openxmlformats.org/officeDocument/2006/relationships/chartUserShapes" Target="../drawings/drawing29.xml"/>
</Relationships>
</file>

<file path=ppt/charts/_rels/chart35.xml.rels><?xml version="1.0" encoding="UTF-8"?>
<Relationships xmlns="http://schemas.openxmlformats.org/package/2006/relationships"><Relationship Id="rId1" Type="http://schemas.openxmlformats.org/officeDocument/2006/relationships/chartUserShapes" Target="../drawings/drawing30.xml"/>
</Relationships>
</file>

<file path=ppt/charts/_rels/chart36.xml.rels><?xml version="1.0" encoding="UTF-8"?>
<Relationships xmlns="http://schemas.openxmlformats.org/package/2006/relationships"><Relationship Id="rId1" Type="http://schemas.openxmlformats.org/officeDocument/2006/relationships/chartUserShapes" Target="../drawings/drawing31.xml"/>
</Relationships>
</file>

<file path=ppt/charts/_rels/chart37.xml.rels><?xml version="1.0" encoding="UTF-8"?>
<Relationships xmlns="http://schemas.openxmlformats.org/package/2006/relationships"><Relationship Id="rId1" Type="http://schemas.openxmlformats.org/officeDocument/2006/relationships/chartUserShapes" Target="../drawings/drawing32.xml"/>
</Relationships>
</file>

<file path=ppt/charts/_rels/chart38.xml.rels><?xml version="1.0" encoding="UTF-8"?>
<Relationships xmlns="http://schemas.openxmlformats.org/package/2006/relationships"><Relationship Id="rId1" Type="http://schemas.openxmlformats.org/officeDocument/2006/relationships/chartUserShapes" Target="../drawings/drawing33.xml"/>
</Relationships>
</file>

<file path=ppt/charts/_rels/chart39.xml.rels><?xml version="1.0" encoding="UTF-8"?>
<Relationships xmlns="http://schemas.openxmlformats.org/package/2006/relationships"><Relationship Id="rId1" Type="http://schemas.openxmlformats.org/officeDocument/2006/relationships/chartUserShapes" Target="../drawings/drawing34.xml"/>
</Relationships>
</file>

<file path=ppt/charts/_rels/chart40.xml.rels><?xml version="1.0" encoding="UTF-8"?>
<Relationships xmlns="http://schemas.openxmlformats.org/package/2006/relationships"><Relationship Id="rId1" Type="http://schemas.openxmlformats.org/officeDocument/2006/relationships/chartUserShapes" Target="../drawings/drawing35.xml"/>
</Relationships>
</file>

<file path=ppt/charts/_rels/chart41.xml.rels><?xml version="1.0" encoding="UTF-8"?>
<Relationships xmlns="http://schemas.openxmlformats.org/package/2006/relationships"><Relationship Id="rId1" Type="http://schemas.openxmlformats.org/officeDocument/2006/relationships/chartUserShapes" Target="../drawings/drawing36.xml"/>
</Relationships>
</file>

<file path=ppt/charts/_rels/chart5.xml.rels><?xml version="1.0" encoding="UTF-8"?>
<Relationships xmlns="http://schemas.openxmlformats.org/package/2006/relationships"><Relationship Id="rId1" Type="http://schemas.openxmlformats.org/officeDocument/2006/relationships/chartUserShapes" Target="../drawings/drawing3.xml"/>
</Relationships>
</file>

<file path=ppt/charts/_rels/chart6.xml.rels><?xml version="1.0" encoding="UTF-8"?>
<Relationships xmlns="http://schemas.openxmlformats.org/package/2006/relationships"><Relationship Id="rId1" Type="http://schemas.openxmlformats.org/officeDocument/2006/relationships/chartUserShapes" Target="../drawings/drawing4.xml"/>
</Relationships>
</file>

<file path=ppt/charts/_rels/chart8.xml.rels><?xml version="1.0" encoding="UTF-8"?>
<Relationships xmlns="http://schemas.openxmlformats.org/package/2006/relationships"><Relationship Id="rId1" Type="http://schemas.openxmlformats.org/officeDocument/2006/relationships/chartUserShapes" Target="../drawings/drawing5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71177045973264"/>
          <c:y val="0.161523875193932"/>
          <c:w val="0.78252363873492"/>
          <c:h val="0.568522668505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1" lang="en-US" sz="1200" spc="-1" strike="noStrike">
                        <a:solidFill>
                          <a:srgbClr val="000000"/>
                        </a:solidFill>
                        <a:latin typeface="Calibri"/>
                      </a:rPr>
                      <a:t>94,5%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0</c:f>
              <c:numCache>
                <c:formatCode>General</c:formatCode>
                <c:ptCount val="1"/>
                <c:pt idx="0">
                  <c:v>94.5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ЮФО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b="1" lang="ru-RU" sz="12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1" lang="en-US" sz="1200" spc="-1" strike="noStrike">
                        <a:solidFill>
                          <a:srgbClr val="000000"/>
                        </a:solidFill>
                        <a:latin typeface="Calibri"/>
                      </a:rPr>
                      <a:t>97,9%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ru-RU" sz="12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1</c:f>
              <c:numCache>
                <c:formatCode>General</c:formatCode>
                <c:ptCount val="1"/>
                <c:pt idx="0">
                  <c:v>97.9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КК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b="1" lang="ru-RU" sz="12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1" lang="en-US" sz="1200" spc="-1" strike="noStrike">
                        <a:solidFill>
                          <a:srgbClr val="000000"/>
                        </a:solidFill>
                        <a:latin typeface="Calibri"/>
                      </a:rPr>
                      <a:t>96,5%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ru-RU" sz="12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2</c:f>
              <c:numCache>
                <c:formatCode>General</c:formatCode>
                <c:ptCount val="1"/>
                <c:pt idx="0">
                  <c:v>100.7</c:v>
                </c:pt>
              </c:numCache>
            </c:numRef>
          </c:val>
        </c:ser>
        <c:gapWidth val="150"/>
        <c:overlap val="0"/>
        <c:axId val="50417075"/>
        <c:axId val="55298297"/>
      </c:barChart>
      <c:catAx>
        <c:axId val="5041707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5298297"/>
        <c:crosses val="autoZero"/>
        <c:auto val="1"/>
        <c:lblAlgn val="ctr"/>
        <c:lblOffset val="100"/>
        <c:noMultiLvlLbl val="0"/>
      </c:catAx>
      <c:valAx>
        <c:axId val="55298297"/>
        <c:scaling>
          <c:orientation val="minMax"/>
          <c:max val="10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4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50417075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.283743835226038"/>
          <c:y val="0.759751311156998"/>
          <c:w val="0.451682602899195"/>
          <c:h val="0.161186592294343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2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53554444579929"/>
          <c:y val="0.304639900015623"/>
          <c:w val="0.905926106572369"/>
          <c:h val="0.517262927667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1" lang="ru-RU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400" spc="-1" strike="noStrike">
                        <a:solidFill>
                          <a:srgbClr val="4f6228"/>
                        </a:solidFill>
                        <a:latin typeface="Calibri"/>
                      </a:rPr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1" lang="ru-RU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ru-RU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ГБУЗ "Мостовская ЦРБ" МЗ КК</c:v>
                </c:pt>
                <c:pt idx="1">
                  <c:v>ГБУЗ "Кореновская ЦРБ" МЗ КК</c:v>
                </c:pt>
                <c:pt idx="2">
                  <c:v>ГБУЗ "ГП г-к Геленджик" МЗ КК</c:v>
                </c:pt>
                <c:pt idx="3">
                  <c:v>ГБУЗ "ГБ № 2 г. Краснодара" МЗ КК</c:v>
                </c:pt>
                <c:pt idx="4">
                  <c:v>ГБУЗ "ГП № 3 г. Сочи" МЗ КК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8</c:v>
                </c:pt>
                <c:pt idx="1">
                  <c:v>13</c:v>
                </c:pt>
                <c:pt idx="2">
                  <c:v>16</c:v>
                </c:pt>
                <c:pt idx="3">
                  <c:v>18</c:v>
                </c:pt>
                <c:pt idx="4">
                  <c:v>19</c:v>
                </c:pt>
              </c:numCache>
            </c:numRef>
          </c:val>
        </c:ser>
        <c:gapWidth val="150"/>
        <c:overlap val="0"/>
        <c:axId val="82334809"/>
        <c:axId val="26879020"/>
      </c:barChart>
      <c:catAx>
        <c:axId val="8233480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26879020"/>
        <c:crosses val="autoZero"/>
        <c:auto val="1"/>
        <c:lblAlgn val="ctr"/>
        <c:lblOffset val="100"/>
        <c:noMultiLvlLbl val="0"/>
      </c:catAx>
      <c:valAx>
        <c:axId val="26879020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82334809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53705037495234"/>
          <c:y val="0.227647684938797"/>
          <c:w val="0.905944159640724"/>
          <c:h val="0.517163384779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80808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0000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0.00149465501949883"/>
                  <c:y val="0.00938742262768001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-0.00298931003899755"/>
                  <c:y val="0.0234685565692001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.00149465501949872"/>
                  <c:y val="0.00938742262768004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0"/>
                <c:pt idx="0">
                  <c:v>РФ</c:v>
                </c:pt>
                <c:pt idx="1">
                  <c:v>КК</c:v>
                </c:pt>
                <c:pt idx="2">
                  <c:v>ГБУЗ "Усть-Лабинская ЦРБ" МЗ КК</c:v>
                </c:pt>
                <c:pt idx="3">
                  <c:v>ГБУЗ "ГП № 4 г. Краснодара" МЗ КК</c:v>
                </c:pt>
                <c:pt idx="4">
                  <c:v>ГБУЗ "Отрадненская ЦРБ" МЗ КК</c:v>
                </c:pt>
                <c:pt idx="5">
                  <c:v>ГБУЗ "Кущевская ЦРБ" МЗ КК</c:v>
                </c:pt>
                <c:pt idx="6">
                  <c:v>ГБУЗ "Павловская ЦРБ" МЗ КК</c:v>
                </c:pt>
                <c:pt idx="7">
                  <c:v>ГБУЗ "Туапсинская ЦРБ № 4" МЗ КК</c:v>
                </c:pt>
                <c:pt idx="8">
                  <c:v>ГБУЗ "Тбилисская ЦРБ" МЗ КК</c:v>
                </c:pt>
                <c:pt idx="9">
                  <c:v>ГБУЗ "Успенская ЦРБ" МЗ КК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10.8</c:v>
                </c:pt>
                <c:pt idx="1">
                  <c:v>23.7</c:v>
                </c:pt>
                <c:pt idx="2">
                  <c:v>57.0932192402437</c:v>
                </c:pt>
                <c:pt idx="3">
                  <c:v>38.9998483086414</c:v>
                </c:pt>
                <c:pt idx="4">
                  <c:v>38.997009431792</c:v>
                </c:pt>
                <c:pt idx="5">
                  <c:v>38.9744913005013</c:v>
                </c:pt>
                <c:pt idx="6">
                  <c:v>38.9350827675643</c:v>
                </c:pt>
                <c:pt idx="7">
                  <c:v>38.6909090909091</c:v>
                </c:pt>
                <c:pt idx="8">
                  <c:v>37.9882453777397</c:v>
                </c:pt>
                <c:pt idx="9">
                  <c:v>37.6616950590231</c:v>
                </c:pt>
              </c:numCache>
            </c:numRef>
          </c:val>
        </c:ser>
        <c:gapWidth val="150"/>
        <c:overlap val="0"/>
        <c:axId val="23282681"/>
        <c:axId val="14705914"/>
      </c:barChart>
      <c:catAx>
        <c:axId val="2328268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14705914"/>
        <c:crosses val="autoZero"/>
        <c:auto val="1"/>
        <c:lblAlgn val="ctr"/>
        <c:lblOffset val="100"/>
        <c:noMultiLvlLbl val="0"/>
      </c:catAx>
      <c:valAx>
        <c:axId val="14705914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23282681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53801678041995"/>
          <c:y val="0.22765516400439"/>
          <c:w val="0.905925314089467"/>
          <c:h val="0.517253993415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80808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0000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0"/>
                <c:pt idx="0">
                  <c:v>РФ</c:v>
                </c:pt>
                <c:pt idx="1">
                  <c:v>КК</c:v>
                </c:pt>
                <c:pt idx="2">
                  <c:v>ГБУЗ "ГП № 2 г. Сочи" МЗ КК</c:v>
                </c:pt>
                <c:pt idx="3">
                  <c:v>ГБУЗ "Щербиновская ЦРБ" МЗ КК</c:v>
                </c:pt>
                <c:pt idx="4">
                  <c:v>ГБУЗ "Амб. № 1 г. Новороссийска" МЗ КК</c:v>
                </c:pt>
                <c:pt idx="5">
                  <c:v>ГБУЗ "ГП № 7 г. Новороссийска" МЗ КК</c:v>
                </c:pt>
                <c:pt idx="6">
                  <c:v>ГБУЗ "ГБ № 3 г. Сочи" МЗ КК</c:v>
                </c:pt>
                <c:pt idx="7">
                  <c:v>ГБУЗ "Калининская ЦРБ" МЗ КК</c:v>
                </c:pt>
                <c:pt idx="8">
                  <c:v>ГБУЗ "ГП № 16 г. Краснодара" МЗ КК</c:v>
                </c:pt>
                <c:pt idx="9">
                  <c:v>ГБУЗ "ГП № 10 г. Краснодара" МЗ КК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10.8</c:v>
                </c:pt>
                <c:pt idx="1">
                  <c:v>23.7</c:v>
                </c:pt>
                <c:pt idx="2">
                  <c:v>3.18565958008715</c:v>
                </c:pt>
                <c:pt idx="3">
                  <c:v>3.48146051514294</c:v>
                </c:pt>
                <c:pt idx="4">
                  <c:v>4.74874805733034</c:v>
                </c:pt>
                <c:pt idx="5">
                  <c:v>6.22208990771063</c:v>
                </c:pt>
                <c:pt idx="6">
                  <c:v>6.50465085811608</c:v>
                </c:pt>
                <c:pt idx="7">
                  <c:v>8.04635399584563</c:v>
                </c:pt>
                <c:pt idx="8">
                  <c:v>8.2343149581201</c:v>
                </c:pt>
                <c:pt idx="9">
                  <c:v>8.4072330938816</c:v>
                </c:pt>
              </c:numCache>
            </c:numRef>
          </c:val>
        </c:ser>
        <c:gapWidth val="150"/>
        <c:overlap val="0"/>
        <c:axId val="69711146"/>
        <c:axId val="31607128"/>
      </c:barChart>
      <c:catAx>
        <c:axId val="6971114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31607128"/>
        <c:crosses val="autoZero"/>
        <c:auto val="1"/>
        <c:lblAlgn val="ctr"/>
        <c:lblOffset val="100"/>
        <c:noMultiLvlLbl val="0"/>
      </c:catAx>
      <c:valAx>
        <c:axId val="31607128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69711146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53750846579818"/>
          <c:y val="0.227742580860287"/>
          <c:w val="0.905940002390343"/>
          <c:h val="0.262420806935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80808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0000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5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6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7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8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0140541200925666"/>
                  <c:y val="-0.0117637541752065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0.00281082401851342"/>
                  <c:y val="-0.0117637541752064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"/>
                  <c:y val="0.0196062569586774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.00140541200925669"/>
                  <c:y val="0.0156850055669419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layout>
                <c:manualLayout>
                  <c:x val="-0.00140541200925679"/>
                  <c:y val="0.0117637541752064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6"/>
              <c:layout>
                <c:manualLayout>
                  <c:x val="-1.0306235676035E-016"/>
                  <c:y val="0.0117637541752064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7"/>
              <c:layout>
                <c:manualLayout>
                  <c:x val="-0.00421623602777016"/>
                  <c:y val="0.0117637541752065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8"/>
              <c:layout>
                <c:manualLayout>
                  <c:x val="-0.00140541200925679"/>
                  <c:y val="0.0117637541752064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0"/>
                <c:pt idx="0">
                  <c:v>РФ</c:v>
                </c:pt>
                <c:pt idx="1">
                  <c:v>КК</c:v>
                </c:pt>
                <c:pt idx="2">
                  <c:v>ГБУЗ "ГП № 1 г. Новороссийска" МЗ КК</c:v>
                </c:pt>
                <c:pt idx="3">
                  <c:v>ГБУЗ "ГП № 8 г. Краснодара" МЗ КК</c:v>
                </c:pt>
                <c:pt idx="4">
                  <c:v>ГБУЗ "Усть-Лабинская ЦРБ" МЗ КК</c:v>
                </c:pt>
                <c:pt idx="5">
                  <c:v>ГБУЗ "ГП № 10 г. Краснодара" МЗ КК</c:v>
                </c:pt>
                <c:pt idx="6">
                  <c:v>ГБУЗ "Каневская ЦРБ" МЗ КК</c:v>
                </c:pt>
                <c:pt idx="7">
                  <c:v>ГБУЗ "ГП № 3 г. Краснодара" МЗ КК</c:v>
                </c:pt>
                <c:pt idx="8">
                  <c:v>ГБУЗ "Абинская ЦРБ" МЗ КК</c:v>
                </c:pt>
                <c:pt idx="9">
                  <c:v>ГБУЗ "ГБ г. Горячий Ключ" МЗ КК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21.5</c:v>
                </c:pt>
                <c:pt idx="1">
                  <c:v>29.7</c:v>
                </c:pt>
                <c:pt idx="2">
                  <c:v>75.0138743294074</c:v>
                </c:pt>
                <c:pt idx="3">
                  <c:v>69.4224874979835</c:v>
                </c:pt>
                <c:pt idx="4">
                  <c:v>69.1092959937767</c:v>
                </c:pt>
                <c:pt idx="5">
                  <c:v>62.2591032945256</c:v>
                </c:pt>
                <c:pt idx="6">
                  <c:v>45.9792864114521</c:v>
                </c:pt>
                <c:pt idx="7">
                  <c:v>44.4855662472243</c:v>
                </c:pt>
                <c:pt idx="8">
                  <c:v>42.6571149462716</c:v>
                </c:pt>
                <c:pt idx="9">
                  <c:v>40.7540728095892</c:v>
                </c:pt>
              </c:numCache>
            </c:numRef>
          </c:val>
        </c:ser>
        <c:gapWidth val="150"/>
        <c:overlap val="0"/>
        <c:axId val="74794127"/>
        <c:axId val="22912951"/>
      </c:barChart>
      <c:catAx>
        <c:axId val="7479412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22912951"/>
        <c:crosses val="autoZero"/>
        <c:auto val="1"/>
        <c:lblAlgn val="ctr"/>
        <c:lblOffset val="100"/>
        <c:noMultiLvlLbl val="0"/>
      </c:catAx>
      <c:valAx>
        <c:axId val="22912951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74794127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53613188447713"/>
          <c:y val="0.227776909857835"/>
          <c:w val="0.905962070817667"/>
          <c:h val="0.517262927667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80808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0000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"/>
                  <c:y val="0.0165346211532052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0"/>
                <c:pt idx="0">
                  <c:v>РФ</c:v>
                </c:pt>
                <c:pt idx="1">
                  <c:v>КК</c:v>
                </c:pt>
                <c:pt idx="2">
                  <c:v>ГБУЗ "ГБ № 3 г. Сочи" МЗ КК</c:v>
                </c:pt>
                <c:pt idx="3">
                  <c:v>ГБУЗ "ГП № 4 г. Сочи" МЗ КК</c:v>
                </c:pt>
                <c:pt idx="4">
                  <c:v>ГБУЗ "Щербиновская ЦРБ" МЗ КК</c:v>
                </c:pt>
                <c:pt idx="5">
                  <c:v>ГБУЗ "ГБ г-к Геленджик" МЗ КК, А-О филиал</c:v>
                </c:pt>
                <c:pt idx="6">
                  <c:v>ГБУЗ "ГП № 16 г. Краснодара" МЗ КК</c:v>
                </c:pt>
                <c:pt idx="7">
                  <c:v>ГБУЗ "Калининская ЦРБ" МЗ КК</c:v>
                </c:pt>
                <c:pt idx="8">
                  <c:v>ГБУЗ "ГП № 6 г. Новороссийска" МЗ КК</c:v>
                </c:pt>
                <c:pt idx="9">
                  <c:v>ГБУЗ "ГП № 7 г. Новороссийска" МЗ КК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21.5</c:v>
                </c:pt>
                <c:pt idx="1">
                  <c:v>29.7</c:v>
                </c:pt>
                <c:pt idx="2">
                  <c:v>3.3669592558627</c:v>
                </c:pt>
                <c:pt idx="3">
                  <c:v>4.21578971512455</c:v>
                </c:pt>
                <c:pt idx="4">
                  <c:v>4.38013020096236</c:v>
                </c:pt>
                <c:pt idx="5">
                  <c:v>5.9958168719498</c:v>
                </c:pt>
                <c:pt idx="6">
                  <c:v>6.90619964229428</c:v>
                </c:pt>
                <c:pt idx="7">
                  <c:v>8.76243577129113</c:v>
                </c:pt>
                <c:pt idx="8">
                  <c:v>11.1540318686625</c:v>
                </c:pt>
                <c:pt idx="9">
                  <c:v>12.5930336409646</c:v>
                </c:pt>
              </c:numCache>
            </c:numRef>
          </c:val>
        </c:ser>
        <c:gapWidth val="150"/>
        <c:overlap val="0"/>
        <c:axId val="60808067"/>
        <c:axId val="99183760"/>
      </c:barChart>
      <c:catAx>
        <c:axId val="6080806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99183760"/>
        <c:crosses val="autoZero"/>
        <c:auto val="1"/>
        <c:lblAlgn val="ctr"/>
        <c:lblOffset val="100"/>
        <c:noMultiLvlLbl val="0"/>
      </c:catAx>
      <c:valAx>
        <c:axId val="99183760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60808067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53801678041995"/>
          <c:y val="0.227681759748607"/>
          <c:w val="0.905925314089467"/>
          <c:h val="0.517211826881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80808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0000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5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0306729204001493"/>
                  <c:y val="0.0100782452743346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-0.00460093806002232"/>
                  <c:y val="0.0302347358230038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layout>
                <c:manualLayout>
                  <c:x val="0"/>
                  <c:y val="0.0201564905486692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0"/>
                <c:pt idx="0">
                  <c:v>РФ</c:v>
                </c:pt>
                <c:pt idx="1">
                  <c:v>КК</c:v>
                </c:pt>
                <c:pt idx="2">
                  <c:v>ГБУЗ "ГП № 1 г. Новороссийска" МЗ КК</c:v>
                </c:pt>
                <c:pt idx="3">
                  <c:v>ГБУЗ "ГП № 10 г. Краснодара" МЗ КК</c:v>
                </c:pt>
                <c:pt idx="4">
                  <c:v>ГБУЗ "ГП № 8 г. Краснодара" МЗ КК</c:v>
                </c:pt>
                <c:pt idx="5">
                  <c:v>ГБУЗ "ГП № 4 г. Сочи" МЗ КК</c:v>
                </c:pt>
                <c:pt idx="6">
                  <c:v>ГБУЗ "ГП № 22 г. Краснодара" МЗ КК</c:v>
                </c:pt>
                <c:pt idx="7">
                  <c:v>ГБУЗ "ГП № 14 г. Краснодара" МЗ КК</c:v>
                </c:pt>
                <c:pt idx="8">
                  <c:v>ГБУЗ "Староминская ЦРБ" МЗ КК</c:v>
                </c:pt>
                <c:pt idx="9">
                  <c:v>ГБУЗ "ГП № 2 г. Новороссийска" МЗ КК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26.9</c:v>
                </c:pt>
                <c:pt idx="1">
                  <c:v>30.3</c:v>
                </c:pt>
                <c:pt idx="2">
                  <c:v>77.2460997718444</c:v>
                </c:pt>
                <c:pt idx="3">
                  <c:v>72.9898439435224</c:v>
                </c:pt>
                <c:pt idx="4">
                  <c:v>70.9227294724956</c:v>
                </c:pt>
                <c:pt idx="5">
                  <c:v>53.2914353869444</c:v>
                </c:pt>
                <c:pt idx="6">
                  <c:v>49.7751124437781</c:v>
                </c:pt>
                <c:pt idx="7">
                  <c:v>46.9894047721595</c:v>
                </c:pt>
                <c:pt idx="8">
                  <c:v>44.4767441860465</c:v>
                </c:pt>
                <c:pt idx="9">
                  <c:v>43.7969437969438</c:v>
                </c:pt>
              </c:numCache>
            </c:numRef>
          </c:val>
        </c:ser>
        <c:gapWidth val="150"/>
        <c:overlap val="0"/>
        <c:axId val="86742093"/>
        <c:axId val="3025932"/>
      </c:barChart>
      <c:catAx>
        <c:axId val="8674209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3025932"/>
        <c:crosses val="autoZero"/>
        <c:auto val="1"/>
        <c:lblAlgn val="ctr"/>
        <c:lblOffset val="100"/>
        <c:noMultiLvlLbl val="0"/>
      </c:catAx>
      <c:valAx>
        <c:axId val="3025932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86742093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53801678041995"/>
          <c:y val="0.227701397568458"/>
          <c:w val="0.905925314089467"/>
          <c:h val="0.5172139529598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80808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0000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0"/>
                <c:pt idx="0">
                  <c:v>РФ</c:v>
                </c:pt>
                <c:pt idx="1">
                  <c:v>КК</c:v>
                </c:pt>
                <c:pt idx="2">
                  <c:v>ГБУЗ "ГБ № 3 г. Сочи" МЗ КК</c:v>
                </c:pt>
                <c:pt idx="3">
                  <c:v>ГБУЗ "ГБ г-к Геленджик" МЗ КК, А-О филиал</c:v>
                </c:pt>
                <c:pt idx="4">
                  <c:v>ГБУЗ "Щербиновская ЦРБ" МЗ КК</c:v>
                </c:pt>
                <c:pt idx="5">
                  <c:v>ГБУЗ "ГП № 16 г. Краснодара" МЗ КК</c:v>
                </c:pt>
                <c:pt idx="6">
                  <c:v>ГБУЗ "Калининская ЦРБ" МЗ КК</c:v>
                </c:pt>
                <c:pt idx="7">
                  <c:v>ГБУЗ "ГП № 6 г. Новороссийска" МЗ КК</c:v>
                </c:pt>
                <c:pt idx="8">
                  <c:v>ГБУЗ "ГП № 7 г. Новороссийска" МЗ КК</c:v>
                </c:pt>
                <c:pt idx="9">
                  <c:v>ГБУЗ "ГБ № 4 г. Сочи" МЗ КК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26.9</c:v>
                </c:pt>
                <c:pt idx="1">
                  <c:v>30.3</c:v>
                </c:pt>
                <c:pt idx="2">
                  <c:v>3.68793397091576</c:v>
                </c:pt>
                <c:pt idx="3">
                  <c:v>3.71833604462003</c:v>
                </c:pt>
                <c:pt idx="4">
                  <c:v>4.50042456835551</c:v>
                </c:pt>
                <c:pt idx="5">
                  <c:v>6.44578633280799</c:v>
                </c:pt>
                <c:pt idx="6">
                  <c:v>7.68011369848038</c:v>
                </c:pt>
                <c:pt idx="7">
                  <c:v>8.35345243843554</c:v>
                </c:pt>
                <c:pt idx="8">
                  <c:v>9.4075617743376</c:v>
                </c:pt>
                <c:pt idx="9">
                  <c:v>16.1730980157543</c:v>
                </c:pt>
              </c:numCache>
            </c:numRef>
          </c:val>
        </c:ser>
        <c:gapWidth val="150"/>
        <c:overlap val="0"/>
        <c:axId val="38179805"/>
        <c:axId val="69342968"/>
      </c:barChart>
      <c:catAx>
        <c:axId val="3817980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69342968"/>
        <c:crosses val="autoZero"/>
        <c:auto val="1"/>
        <c:lblAlgn val="ctr"/>
        <c:lblOffset val="100"/>
        <c:noMultiLvlLbl val="0"/>
      </c:catAx>
      <c:valAx>
        <c:axId val="69342968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38179805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53801678041995"/>
          <c:y val="0.227681759748607"/>
          <c:w val="0.905925314089467"/>
          <c:h val="0.517211826881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80808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0000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0"/>
                <c:pt idx="0">
                  <c:v>РФ</c:v>
                </c:pt>
                <c:pt idx="1">
                  <c:v>КК</c:v>
                </c:pt>
                <c:pt idx="2">
                  <c:v>ГБУЗ "ГП № 1 г. Новороссийска" МЗ КК</c:v>
                </c:pt>
                <c:pt idx="3">
                  <c:v>ГБУЗ "ГБ № 2 г. Краснодара" МЗ КК</c:v>
                </c:pt>
                <c:pt idx="4">
                  <c:v>ГБУЗ "ГП № 2 г. Сочи" МЗ КК</c:v>
                </c:pt>
                <c:pt idx="5">
                  <c:v>ГБУЗ "Усть-Лабинская ЦРБ" МЗ КК</c:v>
                </c:pt>
                <c:pt idx="6">
                  <c:v>ГБУЗ "ГП № 10 г. Краснодара" МЗ КК</c:v>
                </c:pt>
                <c:pt idx="7">
                  <c:v>ГБУЗ "Каневская ЦРБ" МЗ КК</c:v>
                </c:pt>
                <c:pt idx="8">
                  <c:v>ГБУЗ "ГБ № 1 г. Сочи" МЗ КК</c:v>
                </c:pt>
                <c:pt idx="9">
                  <c:v>ГБУЗ "ГП № 8 г. Краснодара" МЗ КК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20.2</c:v>
                </c:pt>
                <c:pt idx="1">
                  <c:v>22.7</c:v>
                </c:pt>
                <c:pt idx="2">
                  <c:v>74.6438922118764</c:v>
                </c:pt>
                <c:pt idx="3">
                  <c:v>63.8556353640153</c:v>
                </c:pt>
                <c:pt idx="4">
                  <c:v>59.7732074475109</c:v>
                </c:pt>
                <c:pt idx="5">
                  <c:v>50.7973551147413</c:v>
                </c:pt>
                <c:pt idx="6">
                  <c:v>45.2365618033193</c:v>
                </c:pt>
                <c:pt idx="7">
                  <c:v>41.8880815529769</c:v>
                </c:pt>
                <c:pt idx="8">
                  <c:v>36.2349672209439</c:v>
                </c:pt>
                <c:pt idx="9">
                  <c:v>34.6507501209873</c:v>
                </c:pt>
              </c:numCache>
            </c:numRef>
          </c:val>
        </c:ser>
        <c:gapWidth val="150"/>
        <c:overlap val="0"/>
        <c:axId val="74345052"/>
        <c:axId val="53976710"/>
      </c:barChart>
      <c:catAx>
        <c:axId val="743450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53976710"/>
        <c:crosses val="autoZero"/>
        <c:auto val="1"/>
        <c:lblAlgn val="ctr"/>
        <c:lblOffset val="100"/>
        <c:noMultiLvlLbl val="0"/>
      </c:catAx>
      <c:valAx>
        <c:axId val="53976710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74345052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53801678041995"/>
          <c:y val="0.227721534808149"/>
          <c:w val="0.905925314089467"/>
          <c:h val="0.5171853518310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80808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0000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0"/>
                <c:pt idx="0">
                  <c:v>РФ</c:v>
                </c:pt>
                <c:pt idx="1">
                  <c:v>КК</c:v>
                </c:pt>
                <c:pt idx="2">
                  <c:v>ГБУЗ "ГП № 13 г. Краснодара" МЗ КК</c:v>
                </c:pt>
                <c:pt idx="3">
                  <c:v>ГБУЗ "ГБ № 3 г. Сочи" МЗ КК</c:v>
                </c:pt>
                <c:pt idx="4">
                  <c:v>ГБУЗ "Щербиновская ЦРБ" МЗ КК</c:v>
                </c:pt>
                <c:pt idx="5">
                  <c:v>ГБУЗ "Калининская ЦРБ" МЗ КК</c:v>
                </c:pt>
                <c:pt idx="6">
                  <c:v>ГБУЗ "ГБ г-к Геленджик" МЗ КК, А-О филиал</c:v>
                </c:pt>
                <c:pt idx="7">
                  <c:v>ГБУЗ "ГП № 16 г. Краснодара" МЗ КК</c:v>
                </c:pt>
                <c:pt idx="8">
                  <c:v>ГБУЗ "ГП № 7 г. Новороссийска" МЗ КК</c:v>
                </c:pt>
                <c:pt idx="9">
                  <c:v>ГБУЗ "ГП № 6 г. Новороссийска" МЗ КК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20.2</c:v>
                </c:pt>
                <c:pt idx="1">
                  <c:v>22.7</c:v>
                </c:pt>
                <c:pt idx="2">
                  <c:v>1.00086321536057</c:v>
                </c:pt>
                <c:pt idx="3">
                  <c:v>3.54382287436133</c:v>
                </c:pt>
                <c:pt idx="4">
                  <c:v>5.07359184828757</c:v>
                </c:pt>
                <c:pt idx="5">
                  <c:v>6.20421996282934</c:v>
                </c:pt>
                <c:pt idx="6">
                  <c:v>6.43736927724843</c:v>
                </c:pt>
                <c:pt idx="7">
                  <c:v>6.64057657912911</c:v>
                </c:pt>
                <c:pt idx="8">
                  <c:v>7.47246204227449</c:v>
                </c:pt>
                <c:pt idx="9">
                  <c:v>8.2810236600676</c:v>
                </c:pt>
              </c:numCache>
            </c:numRef>
          </c:val>
        </c:ser>
        <c:gapWidth val="150"/>
        <c:overlap val="0"/>
        <c:axId val="50901291"/>
        <c:axId val="4177826"/>
      </c:barChart>
      <c:catAx>
        <c:axId val="5090129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4177826"/>
        <c:crosses val="autoZero"/>
        <c:auto val="1"/>
        <c:lblAlgn val="ctr"/>
        <c:lblOffset val="100"/>
        <c:noMultiLvlLbl val="0"/>
      </c:catAx>
      <c:valAx>
        <c:axId val="4177826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50901291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53736700423023"/>
          <c:y val="0.227681759748607"/>
          <c:w val="0.905952228346793"/>
          <c:h val="0.517211826881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80808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0000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0"/>
                <c:pt idx="0">
                  <c:v>РФ</c:v>
                </c:pt>
                <c:pt idx="1">
                  <c:v>КК</c:v>
                </c:pt>
                <c:pt idx="2">
                  <c:v>ГБУЗ "ГП № 1 г. Новороссийска" МЗ КК</c:v>
                </c:pt>
                <c:pt idx="3">
                  <c:v>ГБУЗ "Усть-Лабинская ЦРБ" МЗ КК</c:v>
                </c:pt>
                <c:pt idx="4">
                  <c:v>ГБУЗ "ГП № 8 г. Новороссийска" МЗ КК</c:v>
                </c:pt>
                <c:pt idx="5">
                  <c:v>ГБУЗ "Каневская ЦРБ" МЗ КК</c:v>
                </c:pt>
                <c:pt idx="6">
                  <c:v>ГБУЗ "Павловская ЦРБ" МЗ КК</c:v>
                </c:pt>
                <c:pt idx="7">
                  <c:v>ГБУЗ "ГП № 3 г. Краснодара" МЗ КК</c:v>
                </c:pt>
                <c:pt idx="8">
                  <c:v>ГБУЗ "Новокубанская ЦРБ" МЗ КК</c:v>
                </c:pt>
                <c:pt idx="9">
                  <c:v>ГБУЗ "Успенская ЦРБ" МЗ КК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10.7</c:v>
                </c:pt>
                <c:pt idx="1">
                  <c:v>10.6</c:v>
                </c:pt>
                <c:pt idx="2">
                  <c:v>65.6255780970586</c:v>
                </c:pt>
                <c:pt idx="3">
                  <c:v>40.0700116686114</c:v>
                </c:pt>
                <c:pt idx="4">
                  <c:v>34.2354533152909</c:v>
                </c:pt>
                <c:pt idx="5">
                  <c:v>27.499728879731</c:v>
                </c:pt>
                <c:pt idx="6">
                  <c:v>26.7678694027004</c:v>
                </c:pt>
                <c:pt idx="7">
                  <c:v>26.2667384429042</c:v>
                </c:pt>
                <c:pt idx="8">
                  <c:v>25.3573360117438</c:v>
                </c:pt>
                <c:pt idx="9">
                  <c:v>25.270375344596</c:v>
                </c:pt>
              </c:numCache>
            </c:numRef>
          </c:val>
        </c:ser>
        <c:gapWidth val="150"/>
        <c:overlap val="0"/>
        <c:axId val="48449067"/>
        <c:axId val="84514525"/>
      </c:barChart>
      <c:catAx>
        <c:axId val="4844906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84514525"/>
        <c:crosses val="autoZero"/>
        <c:auto val="1"/>
        <c:lblAlgn val="ctr"/>
        <c:lblOffset val="100"/>
        <c:noMultiLvlLbl val="0"/>
      </c:catAx>
      <c:valAx>
        <c:axId val="84514525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48449067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633245382585752"/>
          <c:y val="0.259092613423322"/>
          <c:w val="0.924802110817942"/>
          <c:h val="0.405699287589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numFmt formatCode="0.0" sourceLinked="0"/>
            <c:txPr>
              <a:bodyPr wrap="square"/>
              <a:lstStyle/>
              <a:p>
                <a:pPr>
                  <a:defRPr b="1" sz="14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6"/>
                <c:pt idx="0">
                  <c:v>ГБУЗ "ГП № 15 г. Краснодара" МЗ КК</c:v>
                </c:pt>
                <c:pt idx="1">
                  <c:v>ГБУЗ "ГБ № 3 г. Сочи" МЗ КК</c:v>
                </c:pt>
                <c:pt idx="2">
                  <c:v>ГБУЗ "ГП № 14 г. Краснодара" МЗ КК</c:v>
                </c:pt>
                <c:pt idx="3">
                  <c:v>ГБУЗ "ГП № 10 г. Краснодара" МЗ КК</c:v>
                </c:pt>
                <c:pt idx="4">
                  <c:v>ГБУЗ "ГП № 3 г. Новороссийска" МЗ КК</c:v>
                </c:pt>
                <c:pt idx="5">
                  <c:v>ГБУЗ "ГБ № 1 г. Сочи" МЗ КК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148.87236084453</c:v>
                </c:pt>
                <c:pt idx="1">
                  <c:v>140.325397554922</c:v>
                </c:pt>
                <c:pt idx="2">
                  <c:v>123.93509127789</c:v>
                </c:pt>
                <c:pt idx="3">
                  <c:v>123.864752086402</c:v>
                </c:pt>
                <c:pt idx="4">
                  <c:v>120.904748524867</c:v>
                </c:pt>
                <c:pt idx="5">
                  <c:v>120.838361051361</c:v>
                </c:pt>
              </c:numCache>
            </c:numRef>
          </c:val>
        </c:ser>
        <c:gapWidth val="150"/>
        <c:overlap val="0"/>
        <c:axId val="58471309"/>
        <c:axId val="79062229"/>
      </c:barChart>
      <c:catAx>
        <c:axId val="5847130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79062229"/>
        <c:crosses val="autoZero"/>
        <c:auto val="1"/>
        <c:lblAlgn val="ctr"/>
        <c:lblOffset val="100"/>
        <c:noMultiLvlLbl val="0"/>
      </c:catAx>
      <c:valAx>
        <c:axId val="79062229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58471309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53554444579929"/>
          <c:y val="0.227764213463551"/>
          <c:w val="0.90594642929724"/>
          <c:h val="0.517265434251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80808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0000"/>
              </a:solidFill>
              <a:ln w="0">
                <a:noFill/>
              </a:ln>
            </c:spPr>
          </c:dPt>
          <c:dPt>
            <c:idx val="7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8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7"/>
              <c:layout>
                <c:manualLayout>
                  <c:x val="0"/>
                  <c:y val="-0.00440923230752139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8"/>
              <c:layout>
                <c:manualLayout>
                  <c:x val="-0.00306729204001499"/>
                  <c:y val="-0.00440923230752139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0"/>
                <c:pt idx="0">
                  <c:v>РФ</c:v>
                </c:pt>
                <c:pt idx="1">
                  <c:v>КК</c:v>
                </c:pt>
                <c:pt idx="2">
                  <c:v>ГБУЗ "ГБ г. Армавира" МЗ КК</c:v>
                </c:pt>
                <c:pt idx="3">
                  <c:v>ГБУЗ "Туапсинская ЦРБ № 4" МЗ КК</c:v>
                </c:pt>
                <c:pt idx="4">
                  <c:v>ГБУЗ "ГП № 4 г. Сочи" МЗ КК</c:v>
                </c:pt>
                <c:pt idx="5">
                  <c:v>ГБУЗ "ГП № 25 г. Краснодара" МЗ КК</c:v>
                </c:pt>
                <c:pt idx="6">
                  <c:v>ГБУЗ "Новопокровская ЦРБ" МЗ КК</c:v>
                </c:pt>
                <c:pt idx="7">
                  <c:v>ГБУЗ "ГБ г-к Геленджик" МЗ КК, А-О филиал</c:v>
                </c:pt>
                <c:pt idx="8">
                  <c:v>ГБУЗ "Лабинская ЦРБ" МЗ КК</c:v>
                </c:pt>
                <c:pt idx="9">
                  <c:v>ГБУЗ "ГП № 3 г. Сочи" МЗ КК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10.7</c:v>
                </c:pt>
                <c:pt idx="1">
                  <c:v>10.6</c:v>
                </c:pt>
                <c:pt idx="2">
                  <c:v>0.152199762187872</c:v>
                </c:pt>
                <c:pt idx="3">
                  <c:v>0.290909090909091</c:v>
                </c:pt>
                <c:pt idx="4">
                  <c:v>0.500022936831965</c:v>
                </c:pt>
                <c:pt idx="5">
                  <c:v>1.23067573213811</c:v>
                </c:pt>
                <c:pt idx="6">
                  <c:v>1.30390535555273</c:v>
                </c:pt>
                <c:pt idx="7">
                  <c:v>1.34789681617476</c:v>
                </c:pt>
                <c:pt idx="8">
                  <c:v>1.42753582780349</c:v>
                </c:pt>
                <c:pt idx="9">
                  <c:v>1.47459378228609</c:v>
                </c:pt>
              </c:numCache>
            </c:numRef>
          </c:val>
        </c:ser>
        <c:gapWidth val="150"/>
        <c:overlap val="0"/>
        <c:axId val="48763764"/>
        <c:axId val="14849818"/>
      </c:barChart>
      <c:catAx>
        <c:axId val="487637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14849818"/>
        <c:crosses val="autoZero"/>
        <c:auto val="1"/>
        <c:lblAlgn val="ctr"/>
        <c:lblOffset val="100"/>
        <c:noMultiLvlLbl val="0"/>
      </c:catAx>
      <c:valAx>
        <c:axId val="14849818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48763764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71165766846631"/>
          <c:y val="0.467"/>
          <c:w val="0.782443511297741"/>
          <c:h val="0.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numFmt formatCode="0.0" sourceLinked="0"/>
            <c:txPr>
              <a:bodyPr wrap="square"/>
              <a:lstStyle/>
              <a:p>
                <a:pPr>
                  <a:defRPr b="1" lang="ru-RU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0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ЮФО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numFmt formatCode="0.0" sourceLinked="0"/>
            <c:txPr>
              <a:bodyPr wrap="square"/>
              <a:lstStyle/>
              <a:p>
                <a:pPr>
                  <a:defRPr b="1" lang="ru-RU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1</c:f>
              <c:numCache>
                <c:formatCode>General</c:formatCode>
                <c:ptCount val="1"/>
                <c:pt idx="0">
                  <c:v>12.5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КК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numFmt formatCode="0.0" sourceLinked="0"/>
            <c:txPr>
              <a:bodyPr wrap="square"/>
              <a:lstStyle/>
              <a:p>
                <a:pPr>
                  <a:defRPr b="1" lang="ru-RU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2</c:f>
              <c:numCache>
                <c:formatCode>General</c:formatCode>
                <c:ptCount val="1"/>
                <c:pt idx="0">
                  <c:v>12.4</c:v>
                </c:pt>
              </c:numCache>
            </c:numRef>
          </c:val>
        </c:ser>
        <c:gapWidth val="150"/>
        <c:overlap val="0"/>
        <c:axId val="58612528"/>
        <c:axId val="40371714"/>
      </c:barChart>
      <c:catAx>
        <c:axId val="58612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0371714"/>
        <c:crosses val="autoZero"/>
        <c:auto val="1"/>
        <c:lblAlgn val="ctr"/>
        <c:lblOffset val="100"/>
        <c:noMultiLvlLbl val="0"/>
      </c:catAx>
      <c:valAx>
        <c:axId val="40371714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58612528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961403859614039"/>
          <c:y val="0.256728778467909"/>
          <c:w val="0.895160483951605"/>
          <c:h val="0.4967061923583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numFmt formatCode="0.0" sourceLinked="0"/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Выселковский район</c:v>
                </c:pt>
                <c:pt idx="1">
                  <c:v>Тихорецкий район</c:v>
                </c:pt>
                <c:pt idx="2">
                  <c:v>Брюховецкий район</c:v>
                </c:pt>
                <c:pt idx="3">
                  <c:v>Щербиновский район</c:v>
                </c:pt>
                <c:pt idx="4">
                  <c:v>Абинский район</c:v>
                </c:pt>
                <c:pt idx="5">
                  <c:v>Усть-Лабинский район</c:v>
                </c:pt>
                <c:pt idx="6">
                  <c:v>Ленинградский район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16.9</c:v>
                </c:pt>
                <c:pt idx="1">
                  <c:v>16.9</c:v>
                </c:pt>
                <c:pt idx="2">
                  <c:v>15.6</c:v>
                </c:pt>
                <c:pt idx="3">
                  <c:v>15.3</c:v>
                </c:pt>
                <c:pt idx="4">
                  <c:v>15.1</c:v>
                </c:pt>
                <c:pt idx="5">
                  <c:v>15.1</c:v>
                </c:pt>
                <c:pt idx="6">
                  <c:v>14.8</c:v>
                </c:pt>
              </c:numCache>
            </c:numRef>
          </c:val>
        </c:ser>
        <c:gapWidth val="150"/>
        <c:overlap val="0"/>
        <c:axId val="26264353"/>
        <c:axId val="93265153"/>
      </c:barChart>
      <c:catAx>
        <c:axId val="2626435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7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93265153"/>
        <c:crosses val="autoZero"/>
        <c:auto val="1"/>
        <c:lblAlgn val="ctr"/>
        <c:lblOffset val="100"/>
        <c:noMultiLvlLbl val="0"/>
      </c:catAx>
      <c:valAx>
        <c:axId val="93265153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26264353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49081450170704"/>
          <c:y val="0.608705612829324"/>
          <c:w val="0.834335880344659"/>
          <c:h val="0.18602520045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Pt>
            <c:idx val="1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Lbls>
            <c:numFmt formatCode="0.0" sourceLinked="0"/>
            <c:dLbl>
              <c:idx val="1"/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РФ 2021</c:v>
                </c:pt>
                <c:pt idx="1">
                  <c:v>КК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640.3</c:v>
                </c:pt>
                <c:pt idx="1">
                  <c:v>541.8</c:v>
                </c:pt>
              </c:numCache>
            </c:numRef>
          </c:val>
        </c:ser>
        <c:gapWidth val="150"/>
        <c:overlap val="0"/>
        <c:axId val="50909237"/>
        <c:axId val="52552362"/>
      </c:barChart>
      <c:catAx>
        <c:axId val="5090923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2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52552362"/>
        <c:crosses val="autoZero"/>
        <c:auto val="1"/>
        <c:lblAlgn val="ctr"/>
        <c:lblOffset val="100"/>
        <c:noMultiLvlLbl val="0"/>
      </c:catAx>
      <c:valAx>
        <c:axId val="52552362"/>
        <c:scaling>
          <c:orientation val="minMax"/>
          <c:max val="800"/>
          <c:min val="40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0909237"/>
        <c:crosses val="autoZero"/>
        <c:crossBetween val="between"/>
        <c:majorUnit val="200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961067971492395"/>
          <c:y val="0.283918595371109"/>
          <c:w val="0.895170726518456"/>
          <c:h val="0.513966480446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numFmt formatCode="0.0" sourceLinked="0"/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Кореновский район</c:v>
                </c:pt>
                <c:pt idx="1">
                  <c:v>Брюховецкий район</c:v>
                </c:pt>
                <c:pt idx="2">
                  <c:v>Северский район</c:v>
                </c:pt>
                <c:pt idx="3">
                  <c:v>Тихорецкий район</c:v>
                </c:pt>
                <c:pt idx="4">
                  <c:v>Темрюкский район</c:v>
                </c:pt>
                <c:pt idx="5">
                  <c:v>Абинский район</c:v>
                </c:pt>
                <c:pt idx="6">
                  <c:v>Белореченский район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772.5</c:v>
                </c:pt>
                <c:pt idx="1">
                  <c:v>766.7</c:v>
                </c:pt>
                <c:pt idx="2">
                  <c:v>762.1</c:v>
                </c:pt>
                <c:pt idx="3">
                  <c:v>744.8</c:v>
                </c:pt>
                <c:pt idx="4">
                  <c:v>640.5</c:v>
                </c:pt>
                <c:pt idx="5">
                  <c:v>629.5</c:v>
                </c:pt>
                <c:pt idx="6">
                  <c:v>623.8</c:v>
                </c:pt>
              </c:numCache>
            </c:numRef>
          </c:val>
        </c:ser>
        <c:gapWidth val="150"/>
        <c:overlap val="0"/>
        <c:axId val="13736531"/>
        <c:axId val="5624983"/>
      </c:barChart>
      <c:catAx>
        <c:axId val="1373653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5624983"/>
        <c:crosses val="autoZero"/>
        <c:auto val="1"/>
        <c:lblAlgn val="ctr"/>
        <c:lblOffset val="100"/>
        <c:noMultiLvlLbl val="0"/>
      </c:catAx>
      <c:valAx>
        <c:axId val="5624983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13736531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36562449376316"/>
          <c:y val="0.568742418115649"/>
          <c:w val="0.817106755224364"/>
          <c:h val="0.261625556004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Pt>
            <c:idx val="1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РФ 2021</c:v>
                </c:pt>
                <c:pt idx="1">
                  <c:v>КК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191.3</c:v>
                </c:pt>
                <c:pt idx="1">
                  <c:v>193.1</c:v>
                </c:pt>
              </c:numCache>
            </c:numRef>
          </c:val>
        </c:ser>
        <c:gapWidth val="150"/>
        <c:overlap val="0"/>
        <c:axId val="49750328"/>
        <c:axId val="34014279"/>
      </c:barChart>
      <c:catAx>
        <c:axId val="49750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2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34014279"/>
        <c:crosses val="autoZero"/>
        <c:auto val="1"/>
        <c:lblAlgn val="ctr"/>
        <c:lblOffset val="100"/>
        <c:noMultiLvlLbl val="0"/>
      </c:catAx>
      <c:valAx>
        <c:axId val="34014279"/>
        <c:scaling>
          <c:orientation val="minMax"/>
          <c:max val="200"/>
          <c:min val="10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9750328"/>
        <c:crosses val="autoZero"/>
        <c:crossBetween val="between"/>
        <c:majorUnit val="20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96125440290876"/>
          <c:y val="0.211013152189623"/>
          <c:w val="0.895182365640268"/>
          <c:h val="0.6165630871513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numFmt formatCode="0.0" sourceLinked="0"/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Усть-Лабинский район</c:v>
                </c:pt>
                <c:pt idx="1">
                  <c:v>Тихорецкий район</c:v>
                </c:pt>
                <c:pt idx="2">
                  <c:v>Гулькевичский район</c:v>
                </c:pt>
                <c:pt idx="3">
                  <c:v>Темрюкский район</c:v>
                </c:pt>
                <c:pt idx="4">
                  <c:v>Щербиновский район</c:v>
                </c:pt>
                <c:pt idx="5">
                  <c:v>Славянский район</c:v>
                </c:pt>
                <c:pt idx="6">
                  <c:v>Брюховецкий район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279.1</c:v>
                </c:pt>
                <c:pt idx="1">
                  <c:v>251</c:v>
                </c:pt>
                <c:pt idx="2">
                  <c:v>248.5</c:v>
                </c:pt>
                <c:pt idx="3">
                  <c:v>241.6</c:v>
                </c:pt>
                <c:pt idx="4">
                  <c:v>237.9</c:v>
                </c:pt>
                <c:pt idx="5">
                  <c:v>231.1</c:v>
                </c:pt>
                <c:pt idx="6">
                  <c:v>226.8</c:v>
                </c:pt>
              </c:numCache>
            </c:numRef>
          </c:val>
        </c:ser>
        <c:gapWidth val="150"/>
        <c:overlap val="0"/>
        <c:axId val="74187104"/>
        <c:axId val="64913924"/>
      </c:barChart>
      <c:catAx>
        <c:axId val="74187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64913924"/>
        <c:crosses val="autoZero"/>
        <c:auto val="1"/>
        <c:lblAlgn val="ctr"/>
        <c:lblOffset val="100"/>
        <c:noMultiLvlLbl val="0"/>
      </c:catAx>
      <c:valAx>
        <c:axId val="64913924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74187104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53705037495234"/>
          <c:y val="0.227776909857835"/>
          <c:w val="0.905944159640724"/>
          <c:h val="0.517262927667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5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Lbls>
            <c:numFmt formatCode="#,##0" sourceLinked="0"/>
            <c:dLbl>
              <c:idx val="0"/>
              <c:numFmt formatCode="#,##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200" spc="-1" strike="noStrike">
                        <a:solidFill>
                          <a:srgbClr val="4f6228"/>
                        </a:solidFill>
                        <a:latin typeface="Calibri"/>
                      </a:rPr>
                      <a:t>28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#,##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200" spc="-1" strike="noStrike">
                        <a:solidFill>
                          <a:srgbClr val="4f6228"/>
                        </a:solidFill>
                        <a:latin typeface="Calibri"/>
                      </a:rPr>
                      <a:t>45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#,##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200" spc="-1" strike="noStrike">
                        <a:solidFill>
                          <a:srgbClr val="4f6228"/>
                        </a:solidFill>
                        <a:latin typeface="Calibri"/>
                      </a:rPr>
                      <a:t>55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#,##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200" spc="-1" strike="noStrike">
                        <a:solidFill>
                          <a:srgbClr val="4f6228"/>
                        </a:solidFill>
                        <a:latin typeface="Calibri"/>
                      </a:rPr>
                      <a:t>66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numFmt formatCode="#,##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200" spc="-1" strike="noStrike">
                        <a:solidFill>
                          <a:srgbClr val="4f6228"/>
                        </a:solidFill>
                        <a:latin typeface="Calibri"/>
                      </a:rPr>
                      <a:t>70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numFmt formatCode="#,##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200" spc="-1" strike="noStrike">
                        <a:solidFill>
                          <a:srgbClr val="4f6228"/>
                        </a:solidFill>
                        <a:latin typeface="Calibri"/>
                      </a:rPr>
                      <a:t>115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ГБУЗ "ТУАПСИНСКАЯ ЦРБ № 2" МЗ КК</c:v>
                </c:pt>
                <c:pt idx="1">
                  <c:v>ГБУЗ "ТУАПСИНСКАЯ ЦРБ № 4" МЗ КК</c:v>
                </c:pt>
                <c:pt idx="2">
                  <c:v>ГБУЗ "ТУАПСИНСКАЯ РАЙОННАЯ БОЛЬНИЦА № 3"</c:v>
                </c:pt>
                <c:pt idx="3">
                  <c:v>ГБУЗ "ОТРАДНЕНСКАЯ ЦРБ" МЗ КК</c:v>
                </c:pt>
                <c:pt idx="4">
                  <c:v>ГБУЗ "ГП № 3 Г. СОЧИ" МЗ КК</c:v>
                </c:pt>
                <c:pt idx="5">
                  <c:v>ГБУЗ "ГБ № 8 Г. СОЧИ" МЗ КК</c:v>
                </c:pt>
                <c:pt idx="6">
                  <c:v>ГБУЗ "ГП № 8 Г. НОВОРОССИЙСКА" МЗ КК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28</c:v>
                </c:pt>
                <c:pt idx="1">
                  <c:v>45</c:v>
                </c:pt>
                <c:pt idx="2">
                  <c:v>55</c:v>
                </c:pt>
                <c:pt idx="3">
                  <c:v>66</c:v>
                </c:pt>
                <c:pt idx="4">
                  <c:v>70</c:v>
                </c:pt>
                <c:pt idx="5">
                  <c:v>115</c:v>
                </c:pt>
                <c:pt idx="6">
                  <c:v>126</c:v>
                </c:pt>
              </c:numCache>
            </c:numRef>
          </c:val>
        </c:ser>
        <c:gapWidth val="150"/>
        <c:overlap val="0"/>
        <c:axId val="6021759"/>
        <c:axId val="45056933"/>
      </c:barChart>
      <c:catAx>
        <c:axId val="602175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45056933"/>
        <c:crosses val="autoZero"/>
        <c:auto val="1"/>
        <c:lblAlgn val="ctr"/>
        <c:lblOffset val="100"/>
        <c:noMultiLvlLbl val="0"/>
      </c:catAx>
      <c:valAx>
        <c:axId val="45056933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#,##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6021759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53736700423023"/>
          <c:y val="0.22776062343773"/>
          <c:w val="0.905952228346793"/>
          <c:h val="0.517276871048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5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Lbls>
            <c:dLbl>
              <c:idx val="0"/>
              <c:layout>
                <c:manualLayout>
                  <c:x val="-0.0014946550194988"/>
                  <c:y val="0.0195965955930034"/>
                </c:manualLayout>
              </c:layout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200" spc="-1" strike="noStrike">
                        <a:solidFill>
                          <a:srgbClr val="4f6228"/>
                        </a:solidFill>
                        <a:latin typeface="Calibri"/>
                      </a:rPr>
                      <a:t>2615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200" spc="-1" strike="noStrike">
                        <a:solidFill>
                          <a:srgbClr val="4f6228"/>
                        </a:solidFill>
                        <a:latin typeface="Calibri"/>
                      </a:rPr>
                      <a:t>2351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5.48033842882499E-017"/>
                  <c:y val="0.0244957444912542"/>
                </c:manualLayout>
              </c:layout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200" spc="-1" strike="noStrike">
                        <a:solidFill>
                          <a:srgbClr val="4f6228"/>
                        </a:solidFill>
                        <a:latin typeface="Calibri"/>
                      </a:rPr>
                      <a:t>2331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0149465501949878"/>
                  <c:y val="0.0146974466947525"/>
                </c:manualLayout>
              </c:layout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200" spc="-1" strike="noStrike">
                        <a:solidFill>
                          <a:srgbClr val="4f6228"/>
                        </a:solidFill>
                        <a:latin typeface="Calibri"/>
                      </a:rPr>
                      <a:t>2295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.00298931003899744"/>
                  <c:y val="0.029394893389505"/>
                </c:manualLayout>
              </c:layout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200" spc="-1" strike="noStrike">
                        <a:solidFill>
                          <a:srgbClr val="4f6228"/>
                        </a:solidFill>
                        <a:latin typeface="Calibri"/>
                      </a:rPr>
                      <a:t>1</a:t>
                    </a:r>
                    <a:r>
                      <a:rPr b="0" lang="ru-RU" sz="1200" spc="-1" strike="noStrike">
                        <a:solidFill>
                          <a:srgbClr val="4f6228"/>
                        </a:solidFill>
                        <a:latin typeface="Calibri"/>
                      </a:rPr>
                      <a:t>758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layout>
                <c:manualLayout>
                  <c:x val="-0.00298931003899755"/>
                  <c:y val="0.0146974466947525"/>
                </c:manualLayout>
              </c:layout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200" spc="-1" strike="noStrike">
                        <a:solidFill>
                          <a:srgbClr val="4f6228"/>
                        </a:solidFill>
                        <a:latin typeface="Calibri"/>
                      </a:rPr>
                      <a:t>1</a:t>
                    </a:r>
                    <a:r>
                      <a:rPr b="0" lang="ru-RU" sz="1200" spc="-1" strike="noStrike">
                        <a:solidFill>
                          <a:srgbClr val="4f6228"/>
                        </a:solidFill>
                        <a:latin typeface="Calibri"/>
                      </a:rPr>
                      <a:t>084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ГБУЗ "ГП № 4 Г. КРАСНОДАРА" МЗ КК</c:v>
                </c:pt>
                <c:pt idx="1">
                  <c:v>ГБУЗ "ЕЙСКАЯ ЦРБ" МЗ КК</c:v>
                </c:pt>
                <c:pt idx="2">
                  <c:v>ГБУЗ ВЫСЕЛКОВСКАЯ ЦРБ</c:v>
                </c:pt>
                <c:pt idx="3">
                  <c:v>ГБУЗ "СТАРОМИНСКАЯ ЦРБ" МЗ КК</c:v>
                </c:pt>
                <c:pt idx="4">
                  <c:v>ГБУЗ "ГОРОДСКАЯ БОЛЬНИЦА Г. ГОРЯЧИЙ КЛЮЧ" МЗ КК</c:v>
                </c:pt>
                <c:pt idx="5">
                  <c:v>ГБУЗ "СЕВЕРСКАЯ ЦРБ" МЗ КК</c:v>
                </c:pt>
                <c:pt idx="6">
                  <c:v>ГБУЗ "ЛЕНИНГРАДСКАЯ ЦРБ" МЗ КК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2615</c:v>
                </c:pt>
                <c:pt idx="1">
                  <c:v>2351</c:v>
                </c:pt>
                <c:pt idx="2">
                  <c:v>2331</c:v>
                </c:pt>
                <c:pt idx="3">
                  <c:v>2295</c:v>
                </c:pt>
                <c:pt idx="4">
                  <c:v>1758</c:v>
                </c:pt>
                <c:pt idx="5">
                  <c:v>1084</c:v>
                </c:pt>
                <c:pt idx="6">
                  <c:v>1015</c:v>
                </c:pt>
              </c:numCache>
            </c:numRef>
          </c:val>
        </c:ser>
        <c:gapWidth val="150"/>
        <c:overlap val="0"/>
        <c:axId val="66614128"/>
        <c:axId val="82840444"/>
      </c:barChart>
      <c:catAx>
        <c:axId val="6661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82840444"/>
        <c:crosses val="autoZero"/>
        <c:auto val="1"/>
        <c:lblAlgn val="ctr"/>
        <c:lblOffset val="100"/>
        <c:noMultiLvlLbl val="0"/>
      </c:catAx>
      <c:valAx>
        <c:axId val="82840444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#,##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66614128"/>
        <c:crosses val="autoZero"/>
        <c:crossBetween val="between"/>
        <c:majorUnit val="500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53625170998632"/>
          <c:y val="0.227663120112806"/>
          <c:w val="0.905960523744382"/>
          <c:h val="0.517241379310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70c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layout>
                <c:manualLayout>
                  <c:x val="0.00137892315335801"/>
                  <c:y val="0.0180893362275986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lang="ru-RU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400" spc="-1" strike="noStrike">
                        <a:solidFill>
                          <a:srgbClr val="4f6228"/>
                        </a:solidFill>
                        <a:latin typeface="Calibri"/>
                      </a:rPr>
                      <a:t>21,6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" sourceLinked="0"/>
              <c:txPr>
                <a:bodyPr wrap="square"/>
                <a:lstStyle/>
                <a:p>
                  <a:pPr>
                    <a:defRPr b="1" lang="ru-RU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ru-RU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9"/>
                <c:pt idx="0">
                  <c:v>КК</c:v>
                </c:pt>
                <c:pt idx="1">
                  <c:v>ГБУЗ "ГП № 12 Г. КРАСНОДАРА" МЗ КК</c:v>
                </c:pt>
                <c:pt idx="2">
                  <c:v>ГБУЗ "ГП № 25 Г. КРАСНОДАРА" МЗ КК</c:v>
                </c:pt>
                <c:pt idx="3">
                  <c:v>ГБУЗ "ГП № 1 Г. НОВОРОССИЙСКА" МЗ КК</c:v>
                </c:pt>
                <c:pt idx="4">
                  <c:v>ГБУЗ "ГУЛЬКЕВИЧСКАЯ ЦРБ" МЗ КК</c:v>
                </c:pt>
                <c:pt idx="5">
                  <c:v>ГБУЗ "ГП № 16 Г. КРАСНОДАРА" МЗ КК</c:v>
                </c:pt>
                <c:pt idx="6">
                  <c:v>ГБУЗ "НОВОПОКРОВСКАЯ ЦРБ" МЗ КК</c:v>
                </c:pt>
                <c:pt idx="7">
                  <c:v>ГБУЗ "ГОРОДСКАЯ БОЛЬНИЦА Г. АРМАВИРА" МЗ КК</c:v>
                </c:pt>
                <c:pt idx="8">
                  <c:v>ГБУЗ "ГБ № 2 Г. КРАСНОДАРА" МЗ КК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22</c:v>
                </c:pt>
                <c:pt idx="1">
                  <c:v>0</c:v>
                </c:pt>
                <c:pt idx="2">
                  <c:v>2.3</c:v>
                </c:pt>
                <c:pt idx="3">
                  <c:v>6.7</c:v>
                </c:pt>
                <c:pt idx="4">
                  <c:v>6.8</c:v>
                </c:pt>
                <c:pt idx="5">
                  <c:v>7.7</c:v>
                </c:pt>
                <c:pt idx="6">
                  <c:v>11.2</c:v>
                </c:pt>
                <c:pt idx="7">
                  <c:v>12.2</c:v>
                </c:pt>
                <c:pt idx="8">
                  <c:v>13</c:v>
                </c:pt>
              </c:numCache>
            </c:numRef>
          </c:val>
        </c:ser>
        <c:gapWidth val="150"/>
        <c:overlap val="0"/>
        <c:axId val="64550679"/>
        <c:axId val="57147710"/>
      </c:barChart>
      <c:catAx>
        <c:axId val="6455067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57147710"/>
        <c:crosses val="autoZero"/>
        <c:auto val="1"/>
        <c:lblAlgn val="ctr"/>
        <c:lblOffset val="100"/>
        <c:noMultiLvlLbl val="0"/>
      </c:catAx>
      <c:valAx>
        <c:axId val="57147710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64550679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85234899328859"/>
          <c:y val="0.254630155664129"/>
          <c:w val="0.814697986577181"/>
          <c:h val="0.307351437336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5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layout>
                <c:manualLayout>
                  <c:x val="0.00271337372770547"/>
                  <c:y val="0.0128973815268874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0542674745541094"/>
                  <c:y val="0.00429912717562912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0814012118311641"/>
                  <c:y val="0.00429912717562916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-0.00271337372770547"/>
                  <c:y val="0.00429912717562916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layout>
                <c:manualLayout>
                  <c:x val="9.94892207078998E-017"/>
                  <c:y val="0.0171965087025166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6"/>
                <c:pt idx="0">
                  <c:v>ГБУЗ "Славянская ЦРБ" МЗ КК</c:v>
                </c:pt>
                <c:pt idx="1">
                  <c:v>ГБУЗ "ГП № 9 г. Краснодара" МЗ КК</c:v>
                </c:pt>
                <c:pt idx="2">
                  <c:v>ГБУЗ "ГП г-к Геленджик" МЗ КК</c:v>
                </c:pt>
                <c:pt idx="3">
                  <c:v>ГБУЗ "Новокубанская ЦРБ" МЗ КК</c:v>
                </c:pt>
                <c:pt idx="4">
                  <c:v>ГБУЗ "Туапсинская ЦРБ № 1" МЗ КК</c:v>
                </c:pt>
                <c:pt idx="5">
                  <c:v>ГБУЗ "НИИ - ККБ № 1 им. проф. С.В.Очаповского" МЗ КК, АПО г.Краснодар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68.1289096523874</c:v>
                </c:pt>
                <c:pt idx="1">
                  <c:v>78.0962061842148</c:v>
                </c:pt>
                <c:pt idx="2">
                  <c:v>82.0284508893553</c:v>
                </c:pt>
                <c:pt idx="3">
                  <c:v>83.4278715998453</c:v>
                </c:pt>
                <c:pt idx="4">
                  <c:v>83.4864530785421</c:v>
                </c:pt>
                <c:pt idx="5">
                  <c:v>89.9906723111143</c:v>
                </c:pt>
              </c:numCache>
            </c:numRef>
          </c:val>
        </c:ser>
        <c:gapWidth val="150"/>
        <c:overlap val="0"/>
        <c:axId val="33707125"/>
        <c:axId val="59311731"/>
      </c:barChart>
      <c:catAx>
        <c:axId val="3370712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59311731"/>
        <c:crosses val="autoZero"/>
        <c:auto val="1"/>
        <c:lblAlgn val="ctr"/>
        <c:lblOffset val="100"/>
        <c:noMultiLvlLbl val="0"/>
      </c:catAx>
      <c:valAx>
        <c:axId val="59311731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33707125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53469825020831"/>
          <c:y val="0.227755209015856"/>
          <c:w val="0.90596357576479"/>
          <c:h val="0.517232341763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70c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Lbls>
            <c:numFmt formatCode="#,##0.0_ ;\-#,##0.0\ " sourceLinked="0"/>
            <c:dLbl>
              <c:idx val="0"/>
              <c:numFmt formatCode="#,##0.0_ ;\-#,##0.0\ " sourceLinked="0"/>
              <c:txPr>
                <a:bodyPr wrap="square"/>
                <a:lstStyle/>
                <a:p>
                  <a:pPr>
                    <a:defRPr b="1" lang="ru-RU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400" spc="-1" strike="noStrike">
                        <a:solidFill>
                          <a:srgbClr val="4f6228"/>
                        </a:solidFill>
                        <a:latin typeface="Calibri"/>
                      </a:rPr>
                      <a:t>21,6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#,##0.0_ ;\-#,##0.0\ " sourceLinked="0"/>
              <c:txPr>
                <a:bodyPr wrap="square"/>
                <a:lstStyle/>
                <a:p>
                  <a:pPr>
                    <a:defRPr b="1" lang="ru-RU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ru-RU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8"/>
                <c:pt idx="0">
                  <c:v>КК</c:v>
                </c:pt>
                <c:pt idx="1">
                  <c:v>ГБУЗ КАНЕВСКАЯ ЦРБ МЗ КК</c:v>
                </c:pt>
                <c:pt idx="2">
                  <c:v>ГБУЗ "ГП № 7 Г. КРАСНОДАРА" МЗ КК</c:v>
                </c:pt>
                <c:pt idx="3">
                  <c:v>ГБУЗ "ЦОЗИМП Г. СОЧИ" МЗ КК</c:v>
                </c:pt>
                <c:pt idx="4">
                  <c:v>ГБУЗ "АМБУЛАТОРИЯ № 1 Г.НОВОРОССИЙСКА" МЗ КК</c:v>
                </c:pt>
                <c:pt idx="5">
                  <c:v>ГБУЗ "ГП № 5 ГОРОДА КРАСНОДАРА" МЗ КК</c:v>
                </c:pt>
                <c:pt idx="6">
                  <c:v>ГБУЗ "ГП № 2 Г.СОЧИ" МЗ КК</c:v>
                </c:pt>
                <c:pt idx="7">
                  <c:v>ГБУЗ "ГБ № 1 Г.СОЧИ" МЗ КК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22</c:v>
                </c:pt>
                <c:pt idx="1">
                  <c:v>79.2</c:v>
                </c:pt>
                <c:pt idx="2">
                  <c:v>74.08</c:v>
                </c:pt>
                <c:pt idx="3">
                  <c:v>67.4</c:v>
                </c:pt>
                <c:pt idx="4">
                  <c:v>60</c:v>
                </c:pt>
                <c:pt idx="5">
                  <c:v>54.3</c:v>
                </c:pt>
                <c:pt idx="6">
                  <c:v>48.7</c:v>
                </c:pt>
                <c:pt idx="7">
                  <c:v>48.4</c:v>
                </c:pt>
              </c:numCache>
            </c:numRef>
          </c:val>
        </c:ser>
        <c:gapWidth val="150"/>
        <c:overlap val="0"/>
        <c:axId val="67425389"/>
        <c:axId val="23969026"/>
      </c:barChart>
      <c:catAx>
        <c:axId val="6742538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23969026"/>
        <c:crosses val="autoZero"/>
        <c:auto val="1"/>
        <c:lblAlgn val="ctr"/>
        <c:lblOffset val="100"/>
        <c:noMultiLvlLbl val="0"/>
      </c:catAx>
      <c:valAx>
        <c:axId val="23969026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67425389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53434714210802"/>
          <c:y val="0.260322162562488"/>
          <c:w val="0.90596049641671"/>
          <c:h val="0.40418441029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70c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b="1" lang="ru-RU" sz="1400" spc="-1" strike="noStrike">
                      <a:solidFill>
                        <a:srgbClr val="4f6228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" sourceLinked="0"/>
              <c:txPr>
                <a:bodyPr wrap="square"/>
                <a:lstStyle/>
                <a:p>
                  <a:pPr>
                    <a:defRPr b="1" lang="ru-RU" sz="1400" spc="-1" strike="noStrike">
                      <a:solidFill>
                        <a:srgbClr val="4f6228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ru-RU" sz="1400" spc="-1" strike="noStrike">
                    <a:solidFill>
                      <a:srgbClr val="4f6228"/>
                    </a:solidFill>
                    <a:latin typeface="Times New Roman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КК</c:v>
                </c:pt>
                <c:pt idx="1">
                  <c:v>Славянский</c:v>
                </c:pt>
                <c:pt idx="2">
                  <c:v>Ленинградский</c:v>
                </c:pt>
                <c:pt idx="3">
                  <c:v> Белореченский</c:v>
                </c:pt>
                <c:pt idx="4">
                  <c:v>Темрюкский</c:v>
                </c:pt>
                <c:pt idx="5">
                  <c:v>Крымский</c:v>
                </c:pt>
                <c:pt idx="6">
                  <c:v>Каневский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7.1</c:v>
                </c:pt>
                <c:pt idx="1">
                  <c:v>0.760754125772994</c:v>
                </c:pt>
                <c:pt idx="2">
                  <c:v>1.31993664304113</c:v>
                </c:pt>
                <c:pt idx="3">
                  <c:v>1.6044027797211</c:v>
                </c:pt>
                <c:pt idx="4">
                  <c:v>1.62534823301092</c:v>
                </c:pt>
                <c:pt idx="5">
                  <c:v>1.74475578576639</c:v>
                </c:pt>
                <c:pt idx="6">
                  <c:v>2.168288654049</c:v>
                </c:pt>
              </c:numCache>
            </c:numRef>
          </c:val>
        </c:ser>
        <c:gapWidth val="150"/>
        <c:overlap val="0"/>
        <c:axId val="3614212"/>
        <c:axId val="49313193"/>
      </c:barChart>
      <c:catAx>
        <c:axId val="36142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49313193"/>
        <c:crosses val="autoZero"/>
        <c:auto val="1"/>
        <c:lblAlgn val="ctr"/>
        <c:lblOffset val="100"/>
        <c:noMultiLvlLbl val="0"/>
      </c:catAx>
      <c:valAx>
        <c:axId val="49313193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3614212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06972525770915"/>
          <c:y val="0.310420246836432"/>
          <c:w val="0.905941689156307"/>
          <c:h val="0.5338228401812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70c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4f6228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4f6228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4f6228"/>
                    </a:solidFill>
                    <a:latin typeface="Times New Roman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7"/>
                <c:pt idx="0">
                  <c:v>КК</c:v>
                </c:pt>
                <c:pt idx="1">
                  <c:v>Староминский</c:v>
                </c:pt>
                <c:pt idx="2">
                  <c:v>Успенский</c:v>
                </c:pt>
                <c:pt idx="3">
                  <c:v> Брюховецкий</c:v>
                </c:pt>
                <c:pt idx="4">
                  <c:v>Крыловской</c:v>
                </c:pt>
                <c:pt idx="5">
                  <c:v>Новороссийск</c:v>
                </c:pt>
                <c:pt idx="6">
                  <c:v>Кущевский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7.1</c:v>
                </c:pt>
                <c:pt idx="1">
                  <c:v>31.9378731204637</c:v>
                </c:pt>
                <c:pt idx="2">
                  <c:v>21.0267500836745</c:v>
                </c:pt>
                <c:pt idx="3">
                  <c:v>18.3526922842206</c:v>
                </c:pt>
                <c:pt idx="4">
                  <c:v>17.924392698002</c:v>
                </c:pt>
                <c:pt idx="5">
                  <c:v>17.0521090076389</c:v>
                </c:pt>
                <c:pt idx="6">
                  <c:v>16.7018863233786</c:v>
                </c:pt>
              </c:numCache>
            </c:numRef>
          </c:val>
        </c:ser>
        <c:gapWidth val="150"/>
        <c:overlap val="0"/>
        <c:axId val="65048392"/>
        <c:axId val="89228418"/>
      </c:barChart>
      <c:catAx>
        <c:axId val="65048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89228418"/>
        <c:crosses val="autoZero"/>
        <c:auto val="1"/>
        <c:lblAlgn val="ctr"/>
        <c:lblOffset val="100"/>
        <c:noMultiLvlLbl val="0"/>
      </c:catAx>
      <c:valAx>
        <c:axId val="89228418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65048392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53643294588177"/>
          <c:y val="0.260322162562488"/>
          <c:w val="0.905928425613465"/>
          <c:h val="0.40418441029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70c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Lbls>
            <c:numFmt formatCode="0" sourceLinked="0"/>
            <c:dLbl>
              <c:idx val="0"/>
              <c:numFmt formatCode="0" sourceLinked="0"/>
              <c:txPr>
                <a:bodyPr wrap="square"/>
                <a:lstStyle/>
                <a:p>
                  <a:pPr>
                    <a:defRPr b="1" lang="ru-RU" sz="1400" spc="-1" strike="noStrike">
                      <a:solidFill>
                        <a:srgbClr val="4f6228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" sourceLinked="0"/>
              <c:txPr>
                <a:bodyPr wrap="square"/>
                <a:lstStyle/>
                <a:p>
                  <a:pPr>
                    <a:defRPr b="1" lang="ru-RU" sz="1400" spc="-1" strike="noStrike">
                      <a:solidFill>
                        <a:srgbClr val="4f6228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ru-RU" sz="1400" spc="-1" strike="noStrike">
                    <a:solidFill>
                      <a:srgbClr val="4f6228"/>
                    </a:solidFill>
                    <a:latin typeface="Times New Roman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9"/>
                <c:pt idx="0">
                  <c:v>КК</c:v>
                </c:pt>
                <c:pt idx="1">
                  <c:v>ГБУЗ "ГБ № 5 г.Сочи" МЗ КК</c:v>
                </c:pt>
                <c:pt idx="2">
                  <c:v>ГБУЗ "ГП № 7 г. Новороссийска" МЗ КК</c:v>
                </c:pt>
                <c:pt idx="3">
                  <c:v>ГБУЗ "ГП № 4 г.Сочи" МЗ КК</c:v>
                </c:pt>
                <c:pt idx="4">
                  <c:v>ГБУЗ "ГП № 7 г. Новороссийска" МЗ КК</c:v>
                </c:pt>
                <c:pt idx="5">
                  <c:v>ГБУЗ "ГБ № 4 г.Сочи" МЗ КК</c:v>
                </c:pt>
                <c:pt idx="6">
                  <c:v>ГБУЗ "ГП № 5 города Краснодара" МЗ КК</c:v>
                </c:pt>
                <c:pt idx="7">
                  <c:v>ГБУЗ "ГП № 25 г.Краснодара" МЗ КК</c:v>
                </c:pt>
                <c:pt idx="8">
                  <c:v>ГБУЗ "ГП № 17 города Краснодара" МЗ КК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24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7</c:v>
                </c:pt>
                <c:pt idx="6">
                  <c:v>9</c:v>
                </c:pt>
                <c:pt idx="7">
                  <c:v>9</c:v>
                </c:pt>
                <c:pt idx="8">
                  <c:v>10</c:v>
                </c:pt>
              </c:numCache>
            </c:numRef>
          </c:val>
        </c:ser>
        <c:gapWidth val="150"/>
        <c:overlap val="0"/>
        <c:axId val="43798998"/>
        <c:axId val="82755323"/>
      </c:barChart>
      <c:catAx>
        <c:axId val="4379899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82755323"/>
        <c:crosses val="autoZero"/>
        <c:auto val="1"/>
        <c:lblAlgn val="ctr"/>
        <c:lblOffset val="100"/>
        <c:noMultiLvlLbl val="0"/>
      </c:catAx>
      <c:valAx>
        <c:axId val="82755323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43798998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53575094081423"/>
          <c:y val="0.227776909857835"/>
          <c:w val="0.905961341087923"/>
          <c:h val="0.517262927667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1" lang="ru-RU" sz="1400" spc="-1" strike="noStrike">
                      <a:solidFill>
                        <a:srgbClr val="4a452a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1" lang="ru-RU" sz="1400" spc="-1" strike="noStrike">
                      <a:solidFill>
                        <a:srgbClr val="4a452a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ru-RU" sz="1400" spc="-1" strike="noStrike">
                    <a:solidFill>
                      <a:srgbClr val="4a452a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Усть-Лабинский</c:v>
                </c:pt>
                <c:pt idx="1">
                  <c:v>Павловский</c:v>
                </c:pt>
                <c:pt idx="2">
                  <c:v>Ленинградский</c:v>
                </c:pt>
                <c:pt idx="3">
                  <c:v> Брюховецкий</c:v>
                </c:pt>
                <c:pt idx="4">
                  <c:v>Калининский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10</c:v>
                </c:pt>
              </c:numCache>
            </c:numRef>
          </c:val>
        </c:ser>
        <c:gapWidth val="150"/>
        <c:overlap val="0"/>
        <c:axId val="66692431"/>
        <c:axId val="12252658"/>
      </c:barChart>
      <c:catAx>
        <c:axId val="6669243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12252658"/>
        <c:crosses val="autoZero"/>
        <c:auto val="1"/>
        <c:lblAlgn val="ctr"/>
        <c:lblOffset val="100"/>
        <c:noMultiLvlLbl val="0"/>
      </c:catAx>
      <c:valAx>
        <c:axId val="12252658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66692431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53768909192777"/>
          <c:y val="0.227692642104119"/>
          <c:w val="0.905960436150498"/>
          <c:h val="0.51722638843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4a452a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4a452a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4a452a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Динской</c:v>
                </c:pt>
                <c:pt idx="1">
                  <c:v>Горячий Ключ</c:v>
                </c:pt>
                <c:pt idx="2">
                  <c:v>Отрадненский</c:v>
                </c:pt>
                <c:pt idx="3">
                  <c:v>Армавир</c:v>
                </c:pt>
                <c:pt idx="4">
                  <c:v>Тихорецкий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295</c:v>
                </c:pt>
                <c:pt idx="1">
                  <c:v>194</c:v>
                </c:pt>
                <c:pt idx="2">
                  <c:v>169</c:v>
                </c:pt>
                <c:pt idx="3">
                  <c:v>149</c:v>
                </c:pt>
                <c:pt idx="4">
                  <c:v>148</c:v>
                </c:pt>
              </c:numCache>
            </c:numRef>
          </c:val>
        </c:ser>
        <c:gapWidth val="150"/>
        <c:overlap val="0"/>
        <c:axId val="13409661"/>
        <c:axId val="74611549"/>
      </c:barChart>
      <c:catAx>
        <c:axId val="1340966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74611549"/>
        <c:crosses val="autoZero"/>
        <c:auto val="1"/>
        <c:lblAlgn val="ctr"/>
        <c:lblOffset val="100"/>
        <c:noMultiLvlLbl val="0"/>
      </c:catAx>
      <c:valAx>
        <c:axId val="74611549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13409661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24633739801737"/>
          <c:y val="0.342918454935622"/>
          <c:w val="0.908851653653829"/>
          <c:h val="0.401931330472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1" lang="ru-RU" sz="1400" spc="-1" strike="noStrike">
                      <a:solidFill>
                        <a:srgbClr val="4a452a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1" lang="ru-RU" sz="1400" spc="-1" strike="noStrike">
                      <a:solidFill>
                        <a:srgbClr val="4a452a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ru-RU" sz="1400" spc="-1" strike="noStrike">
                    <a:solidFill>
                      <a:srgbClr val="4a452a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Апшеронский</c:v>
                </c:pt>
                <c:pt idx="1">
                  <c:v>Северский</c:v>
                </c:pt>
                <c:pt idx="2">
                  <c:v>Новороссийск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</c:v>
                </c:pt>
                <c:pt idx="1">
                  <c:v>11</c:v>
                </c:pt>
                <c:pt idx="2">
                  <c:v>23</c:v>
                </c:pt>
              </c:numCache>
            </c:numRef>
          </c:val>
        </c:ser>
        <c:gapWidth val="150"/>
        <c:overlap val="0"/>
        <c:axId val="17072472"/>
        <c:axId val="41637445"/>
      </c:barChart>
      <c:catAx>
        <c:axId val="17072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41637445"/>
        <c:crosses val="autoZero"/>
        <c:auto val="1"/>
        <c:lblAlgn val="ctr"/>
        <c:lblOffset val="100"/>
        <c:noMultiLvlLbl val="0"/>
      </c:catAx>
      <c:valAx>
        <c:axId val="41637445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17072472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53773181779335"/>
          <c:y val="0.361375880646498"/>
          <c:w val="0.90590547816426"/>
          <c:h val="0.421467053460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4a452a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4a452a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4a452a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Славянский</c:v>
                </c:pt>
                <c:pt idx="1">
                  <c:v>Анапский</c:v>
                </c:pt>
                <c:pt idx="2">
                  <c:v> Геленджик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2667</c:v>
                </c:pt>
                <c:pt idx="1">
                  <c:v>161</c:v>
                </c:pt>
                <c:pt idx="2">
                  <c:v>114</c:v>
                </c:pt>
              </c:numCache>
            </c:numRef>
          </c:val>
        </c:ser>
        <c:gapWidth val="150"/>
        <c:overlap val="0"/>
        <c:axId val="60104585"/>
        <c:axId val="55861604"/>
      </c:barChart>
      <c:catAx>
        <c:axId val="6010458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55861604"/>
        <c:crosses val="autoZero"/>
        <c:auto val="1"/>
        <c:lblAlgn val="ctr"/>
        <c:lblOffset val="100"/>
        <c:noMultiLvlLbl val="0"/>
      </c:catAx>
      <c:valAx>
        <c:axId val="55861604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60104585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24633739801737"/>
          <c:y val="0.342954545454545"/>
          <c:w val="0.908851653653829"/>
          <c:h val="0.401818181818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1" lang="ru-RU" sz="1400" spc="-1" strike="noStrike">
                      <a:solidFill>
                        <a:srgbClr val="4a452a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1" lang="ru-RU" sz="1400" spc="-1" strike="noStrike">
                      <a:solidFill>
                        <a:srgbClr val="4a452a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ru-RU" sz="1400" spc="-1" strike="noStrike">
                    <a:solidFill>
                      <a:srgbClr val="4a452a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Прим.Ахтарский</c:v>
                </c:pt>
                <c:pt idx="1">
                  <c:v>Горячий ключ</c:v>
                </c:pt>
                <c:pt idx="2">
                  <c:v>Староминский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6</c:v>
                </c:pt>
                <c:pt idx="1">
                  <c:v>12</c:v>
                </c:pt>
                <c:pt idx="2">
                  <c:v>14</c:v>
                </c:pt>
              </c:numCache>
            </c:numRef>
          </c:val>
        </c:ser>
        <c:gapWidth val="150"/>
        <c:overlap val="0"/>
        <c:axId val="85021499"/>
        <c:axId val="3372786"/>
      </c:barChart>
      <c:catAx>
        <c:axId val="8502149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3372786"/>
        <c:crosses val="autoZero"/>
        <c:auto val="1"/>
        <c:lblAlgn val="ctr"/>
        <c:lblOffset val="100"/>
        <c:noMultiLvlLbl val="0"/>
      </c:catAx>
      <c:valAx>
        <c:axId val="3372786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85021499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55145213338114"/>
          <c:y val="0.426995345630064"/>
          <c:w val="0.905790605951954"/>
          <c:h val="0.317876228236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1" lang="ru-RU" sz="1400" spc="-1" strike="noStrike">
                      <a:solidFill>
                        <a:srgbClr val="4a452a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1" lang="ru-RU" sz="1400" spc="-1" strike="noStrike">
                      <a:solidFill>
                        <a:srgbClr val="4a452a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ru-RU" sz="1400" spc="-1" strike="noStrike">
                    <a:solidFill>
                      <a:srgbClr val="4a452a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Павловский</c:v>
                </c:pt>
                <c:pt idx="1">
                  <c:v>Темрюкский</c:v>
                </c:pt>
                <c:pt idx="2">
                  <c:v>Тбилисский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</c:v>
                </c:pt>
                <c:pt idx="1">
                  <c:v>17</c:v>
                </c:pt>
                <c:pt idx="2">
                  <c:v>50</c:v>
                </c:pt>
              </c:numCache>
            </c:numRef>
          </c:val>
        </c:ser>
        <c:gapWidth val="150"/>
        <c:overlap val="0"/>
        <c:axId val="81262602"/>
        <c:axId val="47167168"/>
      </c:barChart>
      <c:catAx>
        <c:axId val="8126260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47167168"/>
        <c:crosses val="autoZero"/>
        <c:auto val="1"/>
        <c:lblAlgn val="ctr"/>
        <c:lblOffset val="100"/>
        <c:noMultiLvlLbl val="0"/>
      </c:catAx>
      <c:valAx>
        <c:axId val="47167168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81262602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71161689251414"/>
          <c:y val="0.161498708010336"/>
          <c:w val="0.782528614655966"/>
          <c:h val="0.5686907838070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Lbls>
            <c:numFmt formatCode="0" sourceLinked="0"/>
            <c:dLbl>
              <c:idx val="0"/>
              <c:layout>
                <c:manualLayout>
                  <c:x val="0"/>
                  <c:y val="0.0379793774970693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0</c:f>
              <c:numCache>
                <c:formatCode>General</c:formatCode>
                <c:ptCount val="1"/>
                <c:pt idx="0">
                  <c:v>2595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ЮФО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Lbls>
            <c:numFmt formatCode="0" sourceLinked="0"/>
            <c:dLbl>
              <c:idx val="0"/>
              <c:layout>
                <c:manualLayout>
                  <c:x val="-0.00464129716581199"/>
                  <c:y val="-0.0303835019976554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lang="ru-RU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ru-RU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1</c:f>
              <c:numCache>
                <c:formatCode>General</c:formatCode>
                <c:ptCount val="1"/>
                <c:pt idx="0">
                  <c:v>3265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КК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layout>
                <c:manualLayout>
                  <c:x val="0.00464129716581199"/>
                  <c:y val="-0.0227876264982416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lang="ru-RU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200" spc="-1" strike="noStrike">
                        <a:solidFill>
                          <a:srgbClr val="4f6228"/>
                        </a:solidFill>
                        <a:latin typeface="Calibri"/>
                      </a:rPr>
                      <a:t>4811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ru-RU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2</c:f>
              <c:numCache>
                <c:formatCode>General</c:formatCode>
                <c:ptCount val="1"/>
                <c:pt idx="0">
                  <c:v>4811</c:v>
                </c:pt>
              </c:numCache>
            </c:numRef>
          </c:val>
        </c:ser>
        <c:gapWidth val="150"/>
        <c:overlap val="0"/>
        <c:axId val="19517408"/>
        <c:axId val="77795002"/>
      </c:barChart>
      <c:catAx>
        <c:axId val="19517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77795002"/>
        <c:crosses val="autoZero"/>
        <c:auto val="1"/>
        <c:lblAlgn val="ctr"/>
        <c:lblOffset val="100"/>
        <c:noMultiLvlLbl val="0"/>
      </c:catAx>
      <c:valAx>
        <c:axId val="77795002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19517408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12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853773181779335"/>
          <c:y val="0.361375880646498"/>
          <c:w val="0.90590547816426"/>
          <c:h val="0.421467053460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4a452a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4a452a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4a452a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Анапский</c:v>
                </c:pt>
                <c:pt idx="1">
                  <c:v>Новороссийский</c:v>
                </c:pt>
                <c:pt idx="2">
                  <c:v>Тбилисский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2534</c:v>
                </c:pt>
                <c:pt idx="1">
                  <c:v>222</c:v>
                </c:pt>
                <c:pt idx="2">
                  <c:v>176</c:v>
                </c:pt>
              </c:numCache>
            </c:numRef>
          </c:val>
        </c:ser>
        <c:gapWidth val="150"/>
        <c:overlap val="0"/>
        <c:axId val="24922250"/>
        <c:axId val="75379655"/>
      </c:barChart>
      <c:catAx>
        <c:axId val="2492225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75379655"/>
        <c:crosses val="autoZero"/>
        <c:auto val="1"/>
        <c:lblAlgn val="ctr"/>
        <c:lblOffset val="100"/>
        <c:noMultiLvlLbl val="0"/>
      </c:catAx>
      <c:valAx>
        <c:axId val="75379655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24922250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939770330442934"/>
          <c:y val="0.167274692609107"/>
          <c:w val="0.897273650496055"/>
          <c:h val="0.421429536549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Lbls>
            <c:numFmt formatCode="0" sourceLinked="0"/>
            <c:dLbl>
              <c:idx val="0"/>
              <c:layout>
                <c:manualLayout>
                  <c:x val="0.00430169005611843"/>
                  <c:y val="0.0183718012813391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"/>
                  <c:y val="-3.36812465938203E-017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Сочи</c:v>
                </c:pt>
                <c:pt idx="1">
                  <c:v>Анапский</c:v>
                </c:pt>
                <c:pt idx="2">
                  <c:v>Краснодар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8496</c:v>
                </c:pt>
                <c:pt idx="1">
                  <c:v>5915</c:v>
                </c:pt>
                <c:pt idx="2">
                  <c:v>5270</c:v>
                </c:pt>
              </c:numCache>
            </c:numRef>
          </c:val>
        </c:ser>
        <c:gapWidth val="150"/>
        <c:overlap val="0"/>
        <c:axId val="5802570"/>
        <c:axId val="41221102"/>
      </c:barChart>
      <c:catAx>
        <c:axId val="580257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41221102"/>
        <c:crosses val="autoZero"/>
        <c:auto val="1"/>
        <c:lblAlgn val="ctr"/>
        <c:lblOffset val="100"/>
        <c:noMultiLvlLbl val="0"/>
      </c:catAx>
      <c:valAx>
        <c:axId val="41221102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5802570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939519570784051"/>
          <c:y val="0.167274242266431"/>
          <c:w val="0.897329593951957"/>
          <c:h val="0.421518591813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Lbls>
            <c:numFmt formatCode="0" sourceLinked="0"/>
            <c:dLbl>
              <c:idx val="0"/>
              <c:layout>
                <c:manualLayout>
                  <c:x val="0.00430169005611843"/>
                  <c:y val="0.0183718012813391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"/>
                  <c:y val="-3.36812465938203E-017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0645253508417764"/>
                  <c:y val="-0.00734872051253564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.00215084502805906"/>
                  <c:y val="0.0220461615376069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ГБУЗ "ГП № 8 г. Новороссийска" МЗ КК</c:v>
                </c:pt>
                <c:pt idx="1">
                  <c:v>ГБУЗ "ГП № 8 г. Краснодара" МЗ КК</c:v>
                </c:pt>
                <c:pt idx="2">
                  <c:v>ГБУЗ "ГП № 3 г. Сочи" МЗ КК</c:v>
                </c:pt>
                <c:pt idx="3">
                  <c:v>ГБУЗ "Динская ЦРБ" МЗ КК</c:v>
                </c:pt>
                <c:pt idx="4">
                  <c:v>ГБУЗ "ГП № 15 г. Краснодара" МЗ КК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28184.8057220182</c:v>
                </c:pt>
                <c:pt idx="1">
                  <c:v>19103.8877238264</c:v>
                </c:pt>
                <c:pt idx="2">
                  <c:v>18549.8262421339</c:v>
                </c:pt>
                <c:pt idx="3">
                  <c:v>14467.0342292672</c:v>
                </c:pt>
                <c:pt idx="4">
                  <c:v>14064.694370899</c:v>
                </c:pt>
              </c:numCache>
            </c:numRef>
          </c:val>
        </c:ser>
        <c:gapWidth val="150"/>
        <c:overlap val="0"/>
        <c:axId val="14309218"/>
        <c:axId val="24778530"/>
      </c:barChart>
      <c:catAx>
        <c:axId val="1430921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24778530"/>
        <c:crosses val="autoZero"/>
        <c:auto val="1"/>
        <c:lblAlgn val="ctr"/>
        <c:lblOffset val="100"/>
        <c:noMultiLvlLbl val="0"/>
      </c:catAx>
      <c:valAx>
        <c:axId val="24778530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14309218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85302753749702"/>
          <c:y val="0.254609571788413"/>
          <c:w val="0.814617887469249"/>
          <c:h val="0.307405541561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1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Lbls>
            <c:numFmt formatCode="0" sourceLinked="0"/>
            <c:dLbl>
              <c:idx val="1"/>
              <c:layout>
                <c:manualLayout>
                  <c:x val="0"/>
                  <c:y val="0.0213265207880401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"/>
                  <c:y val="0.0142176805253601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-0.00279951257620406"/>
                  <c:y val="-0.0142176805253601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ГБУЗ "Усть-Лабинская ЦРБ" МЗ КК</c:v>
                </c:pt>
                <c:pt idx="1">
                  <c:v>ГБУЗ "Успенская ЦРБ" МЗ КК</c:v>
                </c:pt>
                <c:pt idx="2">
                  <c:v>ГБУЗ "ГП № 9 г. Краснодара" МЗ КК</c:v>
                </c:pt>
                <c:pt idx="3">
                  <c:v>ГБУЗ "ГП № 10 г. Краснодара" МЗ КК</c:v>
                </c:pt>
                <c:pt idx="4">
                  <c:v>ГБУЗ "ГП № 16 г. Краснодара" МЗ КК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62.2325943212758</c:v>
                </c:pt>
                <c:pt idx="1">
                  <c:v>268.608185481021</c:v>
                </c:pt>
                <c:pt idx="2">
                  <c:v>499.643112062812</c:v>
                </c:pt>
                <c:pt idx="3">
                  <c:v>579.63834530592</c:v>
                </c:pt>
                <c:pt idx="4">
                  <c:v>717.182270545944</c:v>
                </c:pt>
              </c:numCache>
            </c:numRef>
          </c:val>
        </c:ser>
        <c:gapWidth val="150"/>
        <c:overlap val="0"/>
        <c:axId val="60010129"/>
        <c:axId val="10628412"/>
      </c:barChart>
      <c:catAx>
        <c:axId val="6001012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10628412"/>
        <c:crosses val="autoZero"/>
        <c:auto val="1"/>
        <c:lblAlgn val="ctr"/>
        <c:lblOffset val="100"/>
        <c:noMultiLvlLbl val="0"/>
      </c:catAx>
      <c:valAx>
        <c:axId val="10628412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60010129"/>
        <c:crosses val="autoZero"/>
        <c:crossBetween val="between"/>
        <c:majorUnit val="100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71161689251414"/>
          <c:y val="0.161590909090909"/>
          <c:w val="0.782528614655966"/>
          <c:h val="0.568636363636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layout>
                <c:manualLayout>
                  <c:x val="0.00464129716581194"/>
                  <c:y val="-0.0176369292300855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200" spc="-1" strike="noStrike">
                        <a:solidFill>
                          <a:srgbClr val="4f6228"/>
                        </a:solidFill>
                        <a:latin typeface="Calibri"/>
                      </a:rPr>
                      <a:t>125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0</c:f>
              <c:numCache>
                <c:formatCode>General</c:formatCode>
                <c:ptCount val="1"/>
                <c:pt idx="0">
                  <c:v>125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ЮФО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b="1" lang="ru-RU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200" spc="-1" strike="noStrike">
                        <a:solidFill>
                          <a:srgbClr val="4f6228"/>
                        </a:solidFill>
                        <a:latin typeface="Calibri"/>
                      </a:rPr>
                      <a:t>106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ru-RU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1</c:f>
              <c:numCache>
                <c:formatCode>General</c:formatCode>
                <c:ptCount val="1"/>
                <c:pt idx="0">
                  <c:v>106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КК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Lbls>
            <c:numFmt formatCode="0.0" sourceLinked="0"/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b="1" lang="ru-RU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200" spc="-1" strike="noStrike">
                        <a:solidFill>
                          <a:srgbClr val="4f6228"/>
                        </a:solidFill>
                        <a:latin typeface="Calibri"/>
                      </a:rPr>
                      <a:t>141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ru-RU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2</c:f>
              <c:numCache>
                <c:formatCode>General</c:formatCode>
                <c:ptCount val="1"/>
                <c:pt idx="0">
                  <c:v>141</c:v>
                </c:pt>
              </c:numCache>
            </c:numRef>
          </c:val>
        </c:ser>
        <c:gapWidth val="150"/>
        <c:overlap val="0"/>
        <c:axId val="67016278"/>
        <c:axId val="77845741"/>
      </c:barChart>
      <c:catAx>
        <c:axId val="6701627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77845741"/>
        <c:crosses val="autoZero"/>
        <c:auto val="1"/>
        <c:lblAlgn val="ctr"/>
        <c:lblOffset val="100"/>
        <c:noMultiLvlLbl val="0"/>
      </c:catAx>
      <c:valAx>
        <c:axId val="77845741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67016278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12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961329960245754"/>
          <c:y val="0.309955720611341"/>
          <c:w val="0.895193350198771"/>
          <c:h val="0.410512783888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Lbls>
            <c:numFmt formatCode="0" sourceLinked="0"/>
            <c:dLbl>
              <c:idx val="0"/>
              <c:layout>
                <c:manualLayout>
                  <c:x val="-0.00215084502805921"/>
                  <c:y val="0.02275732803882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"/>
                  <c:y val="0.0284466600485251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"/>
                  <c:y val="0.017067996029115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0215084502805921"/>
                  <c:y val="0.00568933200970502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ГБУЗ "Приморско-Ахтарская ЦРБ" МЗ КК</c:v>
                </c:pt>
                <c:pt idx="1">
                  <c:v>ГБУЗ "Ейская ЦРБ" МЗ КК</c:v>
                </c:pt>
                <c:pt idx="2">
                  <c:v>ГБУЗ "ГБ № 4 г. Сочи" МЗ КК</c:v>
                </c:pt>
                <c:pt idx="3">
                  <c:v>ГБУЗ "Туапсинская ЦРБ № 1" МЗ КК</c:v>
                </c:pt>
                <c:pt idx="4">
                  <c:v>ГБУЗ "ГП № 7 г. Краснодара" МЗ КК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872.389791183295</c:v>
                </c:pt>
                <c:pt idx="1">
                  <c:v>781.595918760227</c:v>
                </c:pt>
                <c:pt idx="2">
                  <c:v>598.265031408914</c:v>
                </c:pt>
                <c:pt idx="3">
                  <c:v>496.198479391757</c:v>
                </c:pt>
                <c:pt idx="4">
                  <c:v>423.461573114695</c:v>
                </c:pt>
              </c:numCache>
            </c:numRef>
          </c:val>
        </c:ser>
        <c:gapWidth val="180"/>
        <c:overlap val="0"/>
        <c:axId val="49983994"/>
        <c:axId val="67493817"/>
      </c:barChart>
      <c:catAx>
        <c:axId val="4998399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67493817"/>
        <c:crosses val="autoZero"/>
        <c:auto val="1"/>
        <c:lblAlgn val="ctr"/>
        <c:lblOffset val="100"/>
        <c:noMultiLvlLbl val="0"/>
      </c:catAx>
      <c:valAx>
        <c:axId val="67493817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49983994"/>
        <c:crosses val="autoZero"/>
        <c:crossBetween val="between"/>
        <c:majorUnit val="250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26822345503806"/>
          <c:y val="0.1146875"/>
          <c:w val="0.822990581860405"/>
          <c:h val="0.566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0.00419926886430612"/>
                  <c:y val="0.0293948820501426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0490387220615831"/>
                  <c:y val="0.0685880581169994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4f6228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4f6228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РФ</c:v>
                </c:pt>
                <c:pt idx="1">
                  <c:v>КК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73</c:v>
                </c:pt>
                <c:pt idx="1">
                  <c:v>70.1</c:v>
                </c:pt>
              </c:numCache>
            </c:numRef>
          </c:val>
        </c:ser>
        <c:gapWidth val="150"/>
        <c:overlap val="0"/>
        <c:axId val="58887193"/>
        <c:axId val="29969538"/>
      </c:barChart>
      <c:catAx>
        <c:axId val="5888719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29969538"/>
        <c:crosses val="autoZero"/>
        <c:auto val="1"/>
        <c:lblAlgn val="ctr"/>
        <c:lblOffset val="100"/>
        <c:noMultiLvlLbl val="0"/>
      </c:catAx>
      <c:valAx>
        <c:axId val="29969538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100" spc="-1" strike="noStrike">
                <a:solidFill>
                  <a:srgbClr val="4f6228"/>
                </a:solidFill>
                <a:latin typeface="Calibri"/>
              </a:defRPr>
            </a:pPr>
          </a:p>
        </c:txPr>
        <c:crossAx val="58887193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drawings/drawing1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0.116303291209554</cdr:x>
      <cdr:y>0.0611173603299588</cdr:y>
    </cdr:from>
    <cdr:to>
      <cdr:x>0.845507568393279</cdr:x>
      <cdr:y>0.151981002374703</cdr:y>
    </cdr:to>
    <cdr:sp>
      <cdr:nvSpPr>
        <cdr:cNvPr id="222" name="Прямоугольник 1"/>
        <cdr:cNvSpPr/>
      </cdr:nvSpPr>
      <cdr:spPr>
        <a:xfrm>
          <a:off x="603000" y="176040"/>
          <a:ext cx="3780720" cy="26172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наибольшими показателями охвата ПМО и диспансеризацией, %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10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0.190513572697599</cdr:x>
      <cdr:y>0</cdr:y>
    </cdr:from>
    <cdr:to>
      <cdr:x>0.919762012973598</cdr:x>
      <cdr:y>0.171223246367755</cdr:y>
    </cdr:to>
    <cdr:sp>
      <cdr:nvSpPr>
        <cdr:cNvPr id="323" name="Прямоугольник 1"/>
        <cdr:cNvSpPr/>
      </cdr:nvSpPr>
      <cdr:spPr>
        <a:xfrm>
          <a:off x="1659960" y="0"/>
          <a:ext cx="6354000" cy="39456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наименьшими показателями выявленных факторов риска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 </a:t>
          </a: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(низкая физическая активность), %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11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0.116289179672217</cdr:x>
      <cdr:y>0</cdr:y>
    </cdr:from>
    <cdr:to>
      <cdr:x>0.845541885840977</cdr:x>
      <cdr:y>0.171261248393087</cdr:y>
    </cdr:to>
    <cdr:sp>
      <cdr:nvSpPr>
        <cdr:cNvPr id="328" name="Прямоугольник 1"/>
        <cdr:cNvSpPr/>
      </cdr:nvSpPr>
      <cdr:spPr>
        <a:xfrm>
          <a:off x="963000" y="0"/>
          <a:ext cx="6039000" cy="43164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наибольшими показателями выявленных факторов риска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 </a:t>
          </a: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(нерациональное питание), %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12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0.116289179672217</cdr:x>
      <cdr:y>0</cdr:y>
    </cdr:from>
    <cdr:to>
      <cdr:x>0.845541885840977</cdr:x>
      <cdr:y>0.171344165435746</cdr:y>
    </cdr:to>
    <cdr:sp>
      <cdr:nvSpPr>
        <cdr:cNvPr id="331" name="Прямоугольник 1"/>
        <cdr:cNvSpPr/>
      </cdr:nvSpPr>
      <cdr:spPr>
        <a:xfrm>
          <a:off x="963000" y="0"/>
          <a:ext cx="6039000" cy="54288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наименьшими показателями выявленных факторов риска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 </a:t>
          </a: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(нерациональное питание), %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13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0.116289179672217</cdr:x>
      <cdr:y>0</cdr:y>
    </cdr:from>
    <cdr:to>
      <cdr:x>0.845541885840977</cdr:x>
      <cdr:y>0.171261248393087</cdr:y>
    </cdr:to>
    <cdr:sp>
      <cdr:nvSpPr>
        <cdr:cNvPr id="335" name="Прямоугольник 1"/>
        <cdr:cNvSpPr/>
      </cdr:nvSpPr>
      <cdr:spPr>
        <a:xfrm>
          <a:off x="963000" y="0"/>
          <a:ext cx="6039000" cy="43164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наибольшими показателями выявленных факторов риска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 </a:t>
          </a: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(избыточная масса тела), %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14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0.116289179672217</cdr:x>
      <cdr:y>0</cdr:y>
    </cdr:from>
    <cdr:to>
      <cdr:x>0.845541885840977</cdr:x>
      <cdr:y>0.171228596425447</cdr:y>
    </cdr:to>
    <cdr:sp>
      <cdr:nvSpPr>
        <cdr:cNvPr id="338" name="Прямоугольник 1"/>
        <cdr:cNvSpPr/>
      </cdr:nvSpPr>
      <cdr:spPr>
        <a:xfrm>
          <a:off x="963000" y="0"/>
          <a:ext cx="6039000" cy="49320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наименьшими показателями выявленных факторов риска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 </a:t>
          </a: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(избыточная масса тела), %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15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0.11626714523779</cdr:x>
      <cdr:y>0</cdr:y>
    </cdr:from>
    <cdr:to>
      <cdr:x>0.845532624022561</cdr:x>
      <cdr:y>0.171261248393087</cdr:y>
    </cdr:to>
    <cdr:sp>
      <cdr:nvSpPr>
        <cdr:cNvPr id="342" name="Прямоугольник 1"/>
        <cdr:cNvSpPr/>
      </cdr:nvSpPr>
      <cdr:spPr>
        <a:xfrm>
          <a:off x="979560" y="0"/>
          <a:ext cx="6144120" cy="43164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наибольшими показателями выявленных факторов риска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 </a:t>
          </a: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(ожирение), %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16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0.11628663171158</cdr:x>
      <cdr:y>0</cdr:y>
    </cdr:from>
    <cdr:to>
      <cdr:x>0.845547290980775</cdr:x>
      <cdr:y>0.171259155912103</cdr:y>
    </cdr:to>
    <cdr:sp>
      <cdr:nvSpPr>
        <cdr:cNvPr id="345" name="Прямоугольник 1"/>
        <cdr:cNvSpPr/>
      </cdr:nvSpPr>
      <cdr:spPr>
        <a:xfrm>
          <a:off x="1029960" y="0"/>
          <a:ext cx="6459120" cy="53028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наименьшими показателями выявленных факторов риска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 </a:t>
          </a: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(ожирение), %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17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0.108089191080892</cdr:x>
      <cdr:y>0.0728402032749859</cdr:y>
    </cdr:from>
    <cdr:to>
      <cdr:x>0.97990200979902</cdr:x>
      <cdr:y>0.184453227931489</cdr:y>
    </cdr:to>
    <cdr:sp>
      <cdr:nvSpPr>
        <cdr:cNvPr id="350" name="Прямоугольник 1"/>
        <cdr:cNvSpPr/>
      </cdr:nvSpPr>
      <cdr:spPr>
        <a:xfrm>
          <a:off x="778320" y="139320"/>
          <a:ext cx="6277680" cy="21348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41"/>
            </a:spcBef>
          </a:pPr>
          <a:r>
            <a:rPr b="1" lang="ru-RU" sz="12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наиболее высокими показателями общей смертности, на 1000 населения</a:t>
          </a:r>
          <a:endParaRPr b="0" sz="12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18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</cdr:x>
      <cdr:y>0.049942726231386</cdr:y>
    </cdr:from>
    <cdr:to>
      <cdr:x>0.999674849617948</cdr:x>
      <cdr:y>0.412600229095074</cdr:y>
    </cdr:to>
    <cdr:sp>
      <cdr:nvSpPr>
        <cdr:cNvPr id="354" name="Прямоугольник 1"/>
        <cdr:cNvSpPr/>
      </cdr:nvSpPr>
      <cdr:spPr>
        <a:xfrm>
          <a:off x="0" y="78480"/>
          <a:ext cx="2213640" cy="56988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lIns="90000" rIns="90000" tIns="45000" bIns="45000" anchor="ctr">
          <a:noAutofit/>
        </a:bodyPr>
        <a:p>
          <a:pPr algn="ctr" defTabSz="914400">
            <a:lnSpc>
              <a:spcPct val="100000"/>
            </a:lnSpc>
            <a:spcBef>
              <a:spcPts val="241"/>
            </a:spcBef>
          </a:pPr>
          <a:r>
            <a:rPr b="1" lang="ru-RU" sz="12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Смертность населения  от БСК </a:t>
          </a:r>
          <a:endParaRPr b="0" sz="1200" spc="-1" strike="noStrike">
            <a:solidFill>
              <a:srgbClr val="000000"/>
            </a:solidFill>
            <a:latin typeface="Times New Roman"/>
          </a:endParaRPr>
        </a:p>
        <a:p>
          <a:pPr algn="ctr" defTabSz="914400">
            <a:lnSpc>
              <a:spcPct val="100000"/>
            </a:lnSpc>
            <a:spcBef>
              <a:spcPts val="241"/>
            </a:spcBef>
          </a:pPr>
          <a:r>
            <a:rPr b="1" lang="ru-RU" sz="12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в РФ и КК, на 100 тыс. населения</a:t>
          </a:r>
          <a:endParaRPr b="0" sz="12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19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0.0439314966492926</cdr:x>
      <cdr:y>0.0498802873104549</cdr:y>
    </cdr:from>
    <cdr:to>
      <cdr:x>0.966918412934794</cdr:x>
      <cdr:y>0.154828411811652</cdr:y>
    </cdr:to>
    <cdr:sp>
      <cdr:nvSpPr>
        <cdr:cNvPr id="356" name="Прямоугольник 1"/>
        <cdr:cNvSpPr/>
      </cdr:nvSpPr>
      <cdr:spPr>
        <a:xfrm>
          <a:off x="297360" y="90000"/>
          <a:ext cx="6247440" cy="18936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41"/>
            </a:spcBef>
          </a:pPr>
          <a:r>
            <a:rPr b="1" lang="ru-RU" sz="12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наиболее высокими показателями смертности от БСК, на 100 тыс. населения</a:t>
          </a:r>
          <a:endParaRPr b="0" sz="12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2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0.0151677852348993</cdr:x>
      <cdr:y>0.0697647994546074</cdr:y>
    </cdr:from>
    <cdr:to>
      <cdr:x>0.999865771812081</cdr:x>
      <cdr:y>0.16259515964095</cdr:y>
    </cdr:to>
    <cdr:sp>
      <cdr:nvSpPr>
        <cdr:cNvPr id="225" name="Прямоугольник 1"/>
        <cdr:cNvSpPr/>
      </cdr:nvSpPr>
      <cdr:spPr>
        <a:xfrm>
          <a:off x="81360" y="221040"/>
          <a:ext cx="5281920" cy="29412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наименьшими показателями охвата ПМО и диспансеризацией, %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20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</cdr:x>
      <cdr:y>0.0319450060655075</cdr:y>
    </cdr:from>
    <cdr:to>
      <cdr:x>0.999676008423781</cdr:x>
      <cdr:y>0.373028710068742</cdr:y>
    </cdr:to>
    <cdr:sp>
      <cdr:nvSpPr>
        <cdr:cNvPr id="360" name="Прямоугольник 1"/>
        <cdr:cNvSpPr/>
      </cdr:nvSpPr>
      <cdr:spPr>
        <a:xfrm>
          <a:off x="0" y="56880"/>
          <a:ext cx="2221560" cy="60732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lIns="90000" rIns="90000" tIns="45000" bIns="45000" anchor="ctr">
          <a:noAutofit/>
        </a:bodyPr>
        <a:p>
          <a:pPr algn="ctr" defTabSz="914400">
            <a:lnSpc>
              <a:spcPct val="100000"/>
            </a:lnSpc>
            <a:spcBef>
              <a:spcPts val="241"/>
            </a:spcBef>
          </a:pPr>
          <a:r>
            <a:rPr b="1" lang="ru-RU" sz="12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Смертность населения  от ЗНО</a:t>
          </a:r>
          <a:endParaRPr b="0" sz="1200" spc="-1" strike="noStrike">
            <a:solidFill>
              <a:srgbClr val="000000"/>
            </a:solidFill>
            <a:latin typeface="Times New Roman"/>
          </a:endParaRPr>
        </a:p>
        <a:p>
          <a:pPr algn="ctr" defTabSz="914400">
            <a:lnSpc>
              <a:spcPct val="100000"/>
            </a:lnSpc>
            <a:spcBef>
              <a:spcPts val="241"/>
            </a:spcBef>
          </a:pPr>
          <a:r>
            <a:rPr b="1" lang="ru-RU" sz="12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в РФ и КК, на 100 тыс. населения</a:t>
          </a:r>
          <a:endParaRPr b="0" sz="12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21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</cdr:x>
      <cdr:y>0.0498626969215205</cdr:y>
    </cdr:from>
    <cdr:to>
      <cdr:x>0.957845699352346</cdr:x>
      <cdr:y>0.139181962711374</cdr:y>
    </cdr:to>
    <cdr:sp>
      <cdr:nvSpPr>
        <cdr:cNvPr id="362" name="Прямоугольник 1"/>
        <cdr:cNvSpPr/>
      </cdr:nvSpPr>
      <cdr:spPr>
        <a:xfrm>
          <a:off x="0" y="124200"/>
          <a:ext cx="6069600" cy="22248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41"/>
            </a:spcBef>
          </a:pPr>
          <a:r>
            <a:rPr b="1" lang="ru-RU" sz="12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наиболее высокими показателями смертности от ЗНО, на 100 тыс. населения</a:t>
          </a:r>
          <a:endParaRPr b="0" sz="12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22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0.102656441977715</cdr:x>
      <cdr:y>0</cdr:y>
    </cdr:from>
    <cdr:to>
      <cdr:x>0.831928144727365</cdr:x>
      <cdr:y>0.171223246367755</cdr:y>
    </cdr:to>
    <cdr:sp>
      <cdr:nvSpPr>
        <cdr:cNvPr id="366" name="Прямоугольник 1"/>
        <cdr:cNvSpPr/>
      </cdr:nvSpPr>
      <cdr:spPr>
        <a:xfrm>
          <a:off x="872280" y="0"/>
          <a:ext cx="6196680" cy="39456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наименьшими показателями по данным ИС «Парус» за 2023 год, чел.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23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0.00431568602315942</cdr:x>
      <cdr:y>0</cdr:y>
    </cdr:from>
    <cdr:to>
      <cdr:x>0.982694526342777</cdr:x>
      <cdr:y>0.171298338479635</cdr:y>
    </cdr:to>
    <cdr:sp>
      <cdr:nvSpPr>
        <cdr:cNvPr id="369" name="Прямоугольник 1"/>
        <cdr:cNvSpPr/>
      </cdr:nvSpPr>
      <cdr:spPr>
        <a:xfrm>
          <a:off x="36360" y="0"/>
          <a:ext cx="8242920" cy="41940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наибольшими показателями по данным ИС «Парус» за 2023 год, чел.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24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0.171975767051006</cdr:x>
      <cdr:y>0</cdr:y>
    </cdr:from>
    <cdr:to>
      <cdr:x>0.92952902091069</cdr:x>
      <cdr:y>0.128060505063453</cdr:y>
    </cdr:to>
    <cdr:sp>
      <cdr:nvSpPr>
        <cdr:cNvPr id="376" name="Прямоугольник 1"/>
        <cdr:cNvSpPr/>
      </cdr:nvSpPr>
      <cdr:spPr>
        <a:xfrm>
          <a:off x="1584000" y="0"/>
          <a:ext cx="6977520" cy="359640"/>
        </a:xfrm>
        <a:prstGeom prst="rect">
          <a:avLst/>
        </a:prstGeom>
        <a:noFill/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наименьшими показателями ,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 </a:t>
          </a: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% отказавшихся от курения от числа посетивших КОК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25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0.0555489425862001</cdr:x>
      <cdr:y>0</cdr:y>
    </cdr:from>
    <cdr:to>
      <cdr:x>0.995595762409237</cdr:x>
      <cdr:y>0.171275062246101</cdr:y>
    </cdr:to>
    <cdr:sp>
      <cdr:nvSpPr>
        <cdr:cNvPr id="379" name="Прямоугольник 1"/>
        <cdr:cNvSpPr/>
      </cdr:nvSpPr>
      <cdr:spPr>
        <a:xfrm>
          <a:off x="504000" y="0"/>
          <a:ext cx="8529120" cy="47052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наибольшими показателями, 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% отказавшихся от курения от числа посетивших КОК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26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0.0509089320048943</cdr:x>
      <cdr:y>0.0399925939640807</cdr:y>
    </cdr:from>
    <cdr:to>
      <cdr:x>0.931873798287013</cdr:x>
      <cdr:y>0.171264580633216</cdr:y>
    </cdr:to>
    <cdr:sp>
      <cdr:nvSpPr>
        <cdr:cNvPr id="383" name="Прямоугольник 1"/>
        <cdr:cNvSpPr/>
      </cdr:nvSpPr>
      <cdr:spPr>
        <a:xfrm>
          <a:off x="419400" y="77760"/>
          <a:ext cx="7257600" cy="25524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наименьшими показателями, 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% от численности взрослого населения.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27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0.0176967659160288</cdr:x>
      <cdr:y>0.0312451179503203</cdr:y>
    </cdr:from>
    <cdr:to>
      <cdr:x>0.996062469583684</cdr:x>
      <cdr:y>0.21855960006249</cdr:y>
    </cdr:to>
    <cdr:sp>
      <cdr:nvSpPr>
        <cdr:cNvPr id="385" name="Прямоугольник 1"/>
        <cdr:cNvSpPr/>
      </cdr:nvSpPr>
      <cdr:spPr>
        <a:xfrm>
          <a:off x="144000" y="72000"/>
          <a:ext cx="7961040" cy="43164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наибольшими показателями, 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 </a:t>
          </a: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% от численности взрослого населения.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28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0.0488272299295921</cdr:x>
      <cdr:y>0.0698018885391594</cdr:y>
    </cdr:from>
    <cdr:to>
      <cdr:x>0.929758780152481</cdr:x>
      <cdr:y>0.147935567487502</cdr:y>
    </cdr:to>
    <cdr:sp>
      <cdr:nvSpPr>
        <cdr:cNvPr id="387" name="Прямоугольник 1"/>
        <cdr:cNvSpPr/>
      </cdr:nvSpPr>
      <cdr:spPr>
        <a:xfrm>
          <a:off x="421920" y="135720"/>
          <a:ext cx="7612200" cy="15192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наименьшими показателями количества тем Школ здоровья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29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0.116276086212795</cdr:x>
      <cdr:y>0</cdr:y>
    </cdr:from>
    <cdr:to>
      <cdr:x>0.845535408826548</cdr:x>
      <cdr:y>0.171223246367755</cdr:y>
    </cdr:to>
    <cdr:sp>
      <cdr:nvSpPr>
        <cdr:cNvPr id="392" name="Прямоугольник 1"/>
        <cdr:cNvSpPr/>
      </cdr:nvSpPr>
      <cdr:spPr>
        <a:xfrm>
          <a:off x="978840" y="0"/>
          <a:ext cx="6139080" cy="39456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Муниципальные образования с наименьшими показателями по данным ИС «Парус» за 2023 год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3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0.116266308986709</cdr:x>
      <cdr:y>0</cdr:y>
    </cdr:from>
    <cdr:to>
      <cdr:x>0.845506645531033</cdr:x>
      <cdr:y>0.11134256848245</cdr:y>
    </cdr:to>
    <cdr:sp>
      <cdr:nvSpPr>
        <cdr:cNvPr id="233" name="Прямоугольник 1"/>
        <cdr:cNvSpPr/>
      </cdr:nvSpPr>
      <cdr:spPr>
        <a:xfrm>
          <a:off x="686520" y="0"/>
          <a:ext cx="4305960" cy="38484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наибольшими показателями частоты выявления БСК, на 100 тыс. населения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30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0.0043097875274749</cdr:x>
      <cdr:y>0</cdr:y>
    </cdr:from>
    <cdr:to>
      <cdr:x>0.982674654139551</cdr:x>
      <cdr:y>0.171285729811977</cdr:y>
    </cdr:to>
    <cdr:sp>
      <cdr:nvSpPr>
        <cdr:cNvPr id="394" name="Прямоугольник 1"/>
        <cdr:cNvSpPr/>
      </cdr:nvSpPr>
      <cdr:spPr>
        <a:xfrm>
          <a:off x="36000" y="0"/>
          <a:ext cx="8172360" cy="56736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Муниципальные образования с наибольшими показателями по данным ИС «Парус» за 2023 год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31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0.0166681287832266</cdr:x>
      <cdr:y>0</cdr:y>
    </cdr:from>
    <cdr:to>
      <cdr:x>0.999824546012808</cdr:x>
      <cdr:y>0.230472103004292</cdr:y>
    </cdr:to>
    <cdr:sp>
      <cdr:nvSpPr>
        <cdr:cNvPr id="398" name="Прямоугольник 1"/>
        <cdr:cNvSpPr/>
      </cdr:nvSpPr>
      <cdr:spPr>
        <a:xfrm>
          <a:off x="68400" y="0"/>
          <a:ext cx="4034520" cy="38664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Муниципальные образования 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с наименьшими показателями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32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0.016665242286984</cdr:x>
      <cdr:y>0.0290095317032739</cdr:y>
    </cdr:from>
    <cdr:to>
      <cdr:x>0.994957695923425</cdr:x>
      <cdr:y>0.24823870700373</cdr:y>
    </cdr:to>
    <cdr:sp>
      <cdr:nvSpPr>
        <cdr:cNvPr id="402" name="Прямоугольник 1"/>
        <cdr:cNvSpPr/>
      </cdr:nvSpPr>
      <cdr:spPr>
        <a:xfrm>
          <a:off x="70200" y="50400"/>
          <a:ext cx="4120920" cy="38088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Муниципальные образования 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с наибольшими показателями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33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0.0166681287832266</cdr:x>
      <cdr:y>0</cdr:y>
    </cdr:from>
    <cdr:to>
      <cdr:x>0.999824546012808</cdr:x>
      <cdr:y>0.230454545454545</cdr:y>
    </cdr:to>
    <cdr:sp>
      <cdr:nvSpPr>
        <cdr:cNvPr id="404" name="Прямоугольник 1"/>
        <cdr:cNvSpPr/>
      </cdr:nvSpPr>
      <cdr:spPr>
        <a:xfrm>
          <a:off x="68400" y="0"/>
          <a:ext cx="4034520" cy="36504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Муниципальные образования 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с наименьшими показателями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34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0.0166726425242022</cdr:x>
      <cdr:y>0</cdr:y>
    </cdr:from>
    <cdr:to>
      <cdr:x>0.999820724273933</cdr:x>
      <cdr:y>0.279434580244785</cdr:y>
    </cdr:to>
    <cdr:sp>
      <cdr:nvSpPr>
        <cdr:cNvPr id="407" name="Прямоугольник 1"/>
        <cdr:cNvSpPr/>
      </cdr:nvSpPr>
      <cdr:spPr>
        <a:xfrm>
          <a:off x="66960" y="0"/>
          <a:ext cx="3948480" cy="58356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Муниципальные образования 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с наименьшими показателями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35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0.016665242286984</cdr:x>
      <cdr:y>0.0290095317032739</cdr:y>
    </cdr:from>
    <cdr:to>
      <cdr:x>0.994957695923425</cdr:x>
      <cdr:y>0.24823870700373</cdr:y>
    </cdr:to>
    <cdr:sp>
      <cdr:nvSpPr>
        <cdr:cNvPr id="409" name="Прямоугольник 1"/>
        <cdr:cNvSpPr/>
      </cdr:nvSpPr>
      <cdr:spPr>
        <a:xfrm>
          <a:off x="70200" y="50400"/>
          <a:ext cx="4120920" cy="38088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Муниципальные образования 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с наибольшими показателями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36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0.171861573314585</cdr:x>
      <cdr:y>0</cdr:y>
    </cdr:from>
    <cdr:to>
      <cdr:x>0.897820482774783</cdr:x>
      <cdr:y>0.111336305904607</cdr:y>
    </cdr:to>
    <cdr:sp>
      <cdr:nvSpPr>
        <cdr:cNvPr id="411" name="Прямоугольник 1"/>
        <cdr:cNvSpPr/>
      </cdr:nvSpPr>
      <cdr:spPr>
        <a:xfrm>
          <a:off x="792000" y="0"/>
          <a:ext cx="3345480" cy="29664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Муниципальные образования с наибольшими показателями 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4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0.0151575271803825</cdr:x>
      <cdr:y>0.0697229219143577</cdr:y>
    </cdr:from>
    <cdr:to>
      <cdr:x>0.999841282437902</cdr:x>
      <cdr:y>0.162619647355164</cdr:y>
    </cdr:to>
    <cdr:sp>
      <cdr:nvSpPr>
        <cdr:cNvPr id="236" name="Прямоугольник 1"/>
        <cdr:cNvSpPr/>
      </cdr:nvSpPr>
      <cdr:spPr>
        <a:xfrm>
          <a:off x="68760" y="249120"/>
          <a:ext cx="4466880" cy="33192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наименьшими показателями частоты выявления БСК, на 100 тыс. населения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5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0.108119503674256</cdr:x>
      <cdr:y>0.0727038994429367</cdr:y>
    </cdr:from>
    <cdr:to>
      <cdr:x>0.837368991687749</cdr:x>
      <cdr:y>0.184116554777889</cdr:y>
    </cdr:to>
    <cdr:sp>
      <cdr:nvSpPr>
        <cdr:cNvPr id="243" name="Прямоугольник 1"/>
        <cdr:cNvSpPr/>
      </cdr:nvSpPr>
      <cdr:spPr>
        <a:xfrm>
          <a:off x="646200" y="183240"/>
          <a:ext cx="4358520" cy="28080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наибольшими показателями частоты выявления ЗНО, на 100 тыс. населения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6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0.159065967564931</cdr:x>
      <cdr:y>0</cdr:y>
    </cdr:from>
    <cdr:to>
      <cdr:x>0.846847945372516</cdr:x>
      <cdr:y>0.14435244493048</cdr:y>
    </cdr:to>
    <cdr:sp>
      <cdr:nvSpPr>
        <cdr:cNvPr id="251" name="Прямоугольник 2"/>
        <cdr:cNvSpPr/>
      </cdr:nvSpPr>
      <cdr:spPr>
        <a:xfrm>
          <a:off x="939240" y="0"/>
          <a:ext cx="4061160" cy="33264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>
            <a:lnSpc>
              <a:spcPct val="100000"/>
            </a:lnSpc>
            <a:spcBef>
              <a:spcPts val="281"/>
            </a:spcBef>
            <a:tabLst>
              <a:tab algn="l" pos="0"/>
            </a:tabLst>
          </a:pPr>
          <a:r>
            <a:rPr b="1" lang="ru-RU" sz="1400" spc="-1" strike="noStrike">
              <a:solidFill>
                <a:schemeClr val="accent2"/>
              </a:solidFill>
              <a:latin typeface="Calibri"/>
            </a:rPr>
            <a:t>МО с наименьшими показателями частоты выявления ЗНО, на 100 тыс. населения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7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0.116256408083718</cdr:x>
      <cdr:y>0</cdr:y>
    </cdr:from>
    <cdr:to>
      <cdr:x>0.845528110833369</cdr:x>
      <cdr:y>0.171234699308143</cdr:y>
    </cdr:to>
    <cdr:sp>
      <cdr:nvSpPr>
        <cdr:cNvPr id="313" name="Прямоугольник 1"/>
        <cdr:cNvSpPr/>
      </cdr:nvSpPr>
      <cdr:spPr>
        <a:xfrm>
          <a:off x="987840" y="0"/>
          <a:ext cx="6196680" cy="46332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наибольшими показателями выявленных факторов риска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 </a:t>
          </a: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(курение табака), %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8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0.190496891709777</cdr:x>
      <cdr:y>0</cdr:y>
    </cdr:from>
    <cdr:to>
      <cdr:x>0.919749597878538</cdr:x>
      <cdr:y>0.171320570662114</cdr:y>
    </cdr:to>
    <cdr:sp>
      <cdr:nvSpPr>
        <cdr:cNvPr id="316" name="Прямоугольник 1"/>
        <cdr:cNvSpPr/>
      </cdr:nvSpPr>
      <cdr:spPr>
        <a:xfrm>
          <a:off x="1577520" y="0"/>
          <a:ext cx="6039000" cy="50580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наименьшими показателями выявленных факторов риска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 </a:t>
          </a: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(курение табака), %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drawings/drawing9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0.116290187641927</cdr:x>
      <cdr:y>0</cdr:y>
    </cdr:from>
    <cdr:to>
      <cdr:x>0.845544002230987</cdr:x>
      <cdr:y>0.133266644437035</cdr:y>
    </cdr:to>
    <cdr:sp>
      <cdr:nvSpPr>
        <cdr:cNvPr id="321" name="Прямоугольник 1"/>
        <cdr:cNvSpPr/>
      </cdr:nvSpPr>
      <cdr:spPr>
        <a:xfrm>
          <a:off x="1050840" y="0"/>
          <a:ext cx="6589800" cy="43164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numCol="1" spcCol="0" anchor="ctr">
          <a:noAutofit/>
        </a:bodyPr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МО с наибольшими показателями выявленных факторов риска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  <a:p>
          <a:pPr algn="ctr" defTabSz="914400">
            <a:lnSpc>
              <a:spcPct val="100000"/>
            </a:lnSpc>
            <a:spcBef>
              <a:spcPts val="281"/>
            </a:spcBef>
          </a:pP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 </a:t>
          </a:r>
          <a:r>
            <a:rPr b="1" lang="ru-RU" sz="1400" spc="-1" strike="noStrike">
              <a:solidFill>
                <a:schemeClr val="accent3">
                  <a:lumMod val="50000"/>
                </a:schemeClr>
              </a:solidFill>
              <a:latin typeface="Calibri"/>
            </a:rPr>
            <a:t>(низкая физическая активность), %</a:t>
          </a:r>
          <a:endParaRPr b="0" sz="14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dt" idx="1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ftr" idx="1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sldNum" idx="1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02FC6C75-D553-43AE-9558-8398C2DCC4EF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B009CB4-0C80-4405-B09B-19B41FF8BDD7}" type="slidenum"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EEF4CDA-C7E0-4E83-B310-6A475647C53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9014684-85B6-4A5C-859B-0F9DAFDF477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83C4601-9ECC-4E62-937D-24A0ED89AC0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6F33593-56DB-46A5-9CF6-6EE02885A93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021F57E-9421-4541-BA03-5C395C85C7E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7875641-8A02-474C-BCB9-35103597829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DC6EE00-8471-4409-8FBE-3ADC3D08E6A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316AB23-3557-4E23-9A31-59D991323F0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53C4639-ABC4-40C6-BF4C-20DDF88B98D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A099F35-EFB3-439E-A210-60ACDD83F28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931E1A3-20A8-439A-94BE-4FED4D600E2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4E8362E-E140-4812-A84E-256FF88E15A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F0F9095-EC1C-45CA-BE6F-475B58A5A62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D90F59D-DF2F-4D87-BFE9-F481E60BD9E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C4EA4BD-792F-4587-A7B2-5E9C33FA306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C82E75E-4361-45E9-BB28-853D7A75A4A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2713622-F17C-493B-AD6C-ACA6DEDE411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4F43E64-6EF5-4B43-A2EE-E4717F309DB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485EF30-A98E-410C-8BE3-8BFE0D887F0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9BE93AF-6446-4D64-8D2B-CE00C5CF8BF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6347401-F33D-4CEA-86B5-CB51505A79D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E161FBD-CF1F-4313-A300-011FC8B4AA0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3C47CA5-3929-4CF3-93EF-F74D77DE7DB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673FF2E-4045-4917-ABFE-562EBC8EFFC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0531C9E-A6DC-41C0-AAE6-75A4B7B8FEF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7A90469-0E98-4674-B643-7F80954FA4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BAE7B43-A1E9-4807-BE4A-D7AAF857D8A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EE22794-B82C-44A3-B86B-5FEB503ADFC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51EA944-C9FA-4E48-B17F-06B335A4AB6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93825FF-DF39-4DD9-AF40-0EB52D475FE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606BB41-9E35-44BD-8CE5-A0843370E80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1DA27A3-2818-4228-8B7B-2FCECE0C8E5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CA3CD30-9A5A-400B-944A-4C80FBEB165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60D2C60-75E3-4E07-821F-454CFA19704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4707323-A4C4-47C6-A307-54487687F34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7D278D9-9FF8-486B-A170-FE6EFFC8387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79891B7-D888-483E-BEDB-B8E52671B0A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1A3DAF4-E01B-46A9-9ED3-6D7DAA39F09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84AA2CB-066B-406A-9578-6CD7EE84729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1A3A158-967D-4BBC-9A46-592E49A8922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1A3A750-A498-4135-A480-5D64F6B406B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10DC982-E41F-48D8-8F76-F3D7EB4E6B0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34DBF8B-8371-411A-AABB-2689D29F7E1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3FB7FF72-C7A8-41EB-8F0B-A793C627DC7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C3A35FD-764A-416A-A377-637A28031F7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39C969C-CE5C-4D6C-B36E-B163D463435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F286654-6C0D-48C3-85E8-D4B9A598A2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1010825-5DDF-4ECB-96A2-731E0A8BABB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983A757-9DCA-4E6E-B405-3A2B7B663DD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8014702-B74A-4504-BDE8-BBD01C016BF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55DD3718-4CDF-444B-AA04-58A3080CDF8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BEDABDE-45C4-4E74-AA26-C529A88F29B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0BFFCE1-B4D1-4C60-A946-B1CAD9F9D8D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46957B9-2322-47FD-8FF3-ABA3526C953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52C67A1C-8F9F-4FEF-A8E6-9D9A55E290C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A1DC4B6-17EB-40BD-B764-A9FE497D270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C59C6DF-A9E3-4293-8FF3-D28CE6F29B9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EE80B03-BCF4-44AF-9B60-A1F15D3384F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1A18872-C5EA-4CEF-A461-205C94F6146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435329-3E8E-4B38-9BEE-580A1CE4872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B02F108-991D-48EC-8F32-97BBD4FCE6E2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77B7BFF-968C-4D50-B099-99B5B8D302D1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C5342B5-1A75-4C17-9C38-39ADD1DA092A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8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8EB9BAD-DDAE-4834-B80A-ED732471E7D9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9AD33A8-BA53-4BF5-86D9-07780693A56D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5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chart" Target="../charts/chart11.xml"/><Relationship Id="rId3" Type="http://schemas.openxmlformats.org/officeDocument/2006/relationships/chart" Target="../charts/chart12.xml"/><Relationship Id="rId4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chart" Target="../charts/chart13.xml"/><Relationship Id="rId3" Type="http://schemas.openxmlformats.org/officeDocument/2006/relationships/chart" Target="../charts/chart14.xml"/><Relationship Id="rId4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chart" Target="../charts/chart15.xml"/><Relationship Id="rId3" Type="http://schemas.openxmlformats.org/officeDocument/2006/relationships/chart" Target="../charts/chart16.xml"/><Relationship Id="rId4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chart" Target="../charts/chart17.xml"/><Relationship Id="rId3" Type="http://schemas.openxmlformats.org/officeDocument/2006/relationships/chart" Target="../charts/chart18.xml"/><Relationship Id="rId4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chart" Target="../charts/chart19.xml"/><Relationship Id="rId3" Type="http://schemas.openxmlformats.org/officeDocument/2006/relationships/chart" Target="../charts/chart20.xml"/><Relationship Id="rId4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chart" Target="../charts/chart21.xml"/><Relationship Id="rId3" Type="http://schemas.openxmlformats.org/officeDocument/2006/relationships/chart" Target="../charts/chart22.xml"/><Relationship Id="rId4" Type="http://schemas.openxmlformats.org/officeDocument/2006/relationships/chart" Target="../charts/chart23.xml"/><Relationship Id="rId5" Type="http://schemas.openxmlformats.org/officeDocument/2006/relationships/chart" Target="../charts/chart24.xml"/><Relationship Id="rId6" Type="http://schemas.openxmlformats.org/officeDocument/2006/relationships/chart" Target="../charts/chart25.xml"/><Relationship Id="rId7" Type="http://schemas.openxmlformats.org/officeDocument/2006/relationships/chart" Target="../charts/chart26.xml"/><Relationship Id="rId8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chart" Target="../charts/chart27.xml"/><Relationship Id="rId3" Type="http://schemas.openxmlformats.org/officeDocument/2006/relationships/chart" Target="../charts/chart28.xml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chart" Target="../charts/chart29.xml"/><Relationship Id="rId3" Type="http://schemas.openxmlformats.org/officeDocument/2006/relationships/chart" Target="../charts/chart30.xml"/><Relationship Id="rId4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chart" Target="../charts/chart31.xml"/><Relationship Id="rId3" Type="http://schemas.openxmlformats.org/officeDocument/2006/relationships/chart" Target="../charts/chart32.xml"/><Relationship Id="rId4" Type="http://schemas.openxmlformats.org/officeDocument/2006/relationships/chart" Target="../charts/chart33.xml"/><Relationship Id="rId5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chart" Target="../charts/chart34.xml"/><Relationship Id="rId3" Type="http://schemas.openxmlformats.org/officeDocument/2006/relationships/chart" Target="../charts/chart35.xml"/><Relationship Id="rId4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chart" Target="../charts/chart36.xml"/><Relationship Id="rId3" Type="http://schemas.openxmlformats.org/officeDocument/2006/relationships/chart" Target="../charts/chart37.xml"/><Relationship Id="rId4" Type="http://schemas.openxmlformats.org/officeDocument/2006/relationships/chart" Target="../charts/chart38.xml"/><Relationship Id="rId5" Type="http://schemas.openxmlformats.org/officeDocument/2006/relationships/chart" Target="../charts/chart39.xml"/><Relationship Id="rId6" Type="http://schemas.openxmlformats.org/officeDocument/2006/relationships/chart" Target="../charts/chart40.xml"/><Relationship Id="rId7" Type="http://schemas.openxmlformats.org/officeDocument/2006/relationships/chart" Target="../charts/chart41.xml"/><Relationship Id="rId8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chart" Target="../charts/chart4.xml"/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s://education.gnicpm.ru/dop_edu" TargetMode="External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chart" Target="../charts/chart7.xml"/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5" Type="http://schemas.openxmlformats.org/officeDocument/2006/relationships/chart" Target="../charts/chart10.xml"/><Relationship Id="rId6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.pn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5.jpeg"/><Relationship Id="rId7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2" descr=""/>
          <p:cNvPicPr/>
          <p:nvPr/>
        </p:nvPicPr>
        <p:blipFill>
          <a:blip r:embed="rId1"/>
          <a:stretch/>
        </p:blipFill>
        <p:spPr>
          <a:xfrm>
            <a:off x="323640" y="1196640"/>
            <a:ext cx="6984360" cy="4573800"/>
          </a:xfrm>
          <a:prstGeom prst="rect">
            <a:avLst/>
          </a:prstGeom>
          <a:ln w="0">
            <a:noFill/>
          </a:ln>
        </p:spPr>
      </p:pic>
      <p:sp>
        <p:nvSpPr>
          <p:cNvPr id="215" name="PlaceHolder 1"/>
          <p:cNvSpPr>
            <a:spLocks noGrp="1"/>
          </p:cNvSpPr>
          <p:nvPr>
            <p:ph type="subTitle"/>
          </p:nvPr>
        </p:nvSpPr>
        <p:spPr>
          <a:xfrm>
            <a:off x="467640" y="195120"/>
            <a:ext cx="9036000" cy="1223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chemeClr val="dk1"/>
                </a:solidFill>
                <a:latin typeface="Times New Roman"/>
              </a:rPr>
              <a:t>Итоги деятельности службы медицинской профилактики Краснодарского края за 2023 год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TextBox 3"/>
          <p:cNvSpPr/>
          <p:nvPr/>
        </p:nvSpPr>
        <p:spPr>
          <a:xfrm>
            <a:off x="683640" y="4941000"/>
            <a:ext cx="8136720" cy="164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Сахаров Андрей Викторович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Times New Roman"/>
              </a:rPr>
              <a:t>Главный внештатный специалист по медицинской профилактике министерства здравоохранения Краснодарского края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Times New Roman"/>
              </a:rPr>
              <a:t>и.о. главного врача ГБУЗ ЦОЗиМП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7" name="Picture 2" descr=""/>
          <p:cNvPicPr/>
          <p:nvPr/>
        </p:nvPicPr>
        <p:blipFill>
          <a:blip r:embed="rId2"/>
          <a:stretch/>
        </p:blipFill>
        <p:spPr>
          <a:xfrm>
            <a:off x="185400" y="185400"/>
            <a:ext cx="857880" cy="85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" name="Таблица 6"/>
          <p:cNvGraphicFramePr/>
          <p:nvPr/>
        </p:nvGraphicFramePr>
        <p:xfrm>
          <a:off x="1331640" y="1224360"/>
          <a:ext cx="6912360" cy="5097600"/>
        </p:xfrm>
        <a:graphic>
          <a:graphicData uri="http://schemas.openxmlformats.org/drawingml/2006/table">
            <a:tbl>
              <a:tblPr/>
              <a:tblGrid>
                <a:gridCol w="3385800"/>
                <a:gridCol w="3526560"/>
              </a:tblGrid>
              <a:tr h="764280"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Женщины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Мужчины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1229040">
                <a:tc>
                  <a:txBody>
                    <a:bodyPr lIns="68400" rIns="68400" tIns="34200" bIns="34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400" spc="-1" strike="noStrike" u="sng">
                          <a:solidFill>
                            <a:schemeClr val="accent3">
                              <a:lumMod val="50000"/>
                            </a:schemeClr>
                          </a:solidFill>
                          <a:uFillTx/>
                          <a:latin typeface="Calibri"/>
                        </a:rPr>
                        <a:t>в возрасте 30 - 49 лет</a:t>
                      </a:r>
                      <a:r>
                        <a:rPr b="1" lang="ru-RU" sz="1400" spc="-1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 проведение лабораторных исследований мазков в целях выявления возбудителей инфекционных заболеваний органов малого таза методом полимеразной цепной реакции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спермограмма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229040">
                <a:tc>
                  <a:txBody>
                    <a:bodyPr lIns="68400" rIns="68400" tIns="34200" bIns="34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ультразвуковое исследование органов малого таза в начале или середине менструального цикла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микроскопическое исследование микрофлоры или проведение лабораторных исследований в целях выявления возбудителей инфекционных заболеваний органов малого таза методом полимеразной цепной реакции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645840">
                <a:tc>
                  <a:txBody>
                    <a:bodyPr lIns="68400" rIns="68400" tIns="34200" bIns="34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ультразвуковое исследование молочных желез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ультразвуковое исследование предстательной железы и органов мошонки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229040">
                <a:tc>
                  <a:txBody>
                    <a:bodyPr lIns="68400" rIns="68400" tIns="34200" bIns="34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повторный прием (осмотр) врачом акушером-гинекологом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повторный прием (осмотр) врачом-урологом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(при его отсутствии врачом-хирургом, прошедшим подготовку по вопросам репродуктивного здоровья у мужчин)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284" name="Рисунок 7" descr=""/>
          <p:cNvPicPr/>
          <p:nvPr/>
        </p:nvPicPr>
        <p:blipFill>
          <a:blip r:embed="rId1"/>
          <a:stretch/>
        </p:blipFill>
        <p:spPr>
          <a:xfrm>
            <a:off x="1907640" y="1412640"/>
            <a:ext cx="336960" cy="452160"/>
          </a:xfrm>
          <a:prstGeom prst="rect">
            <a:avLst/>
          </a:prstGeom>
          <a:ln w="0">
            <a:noFill/>
          </a:ln>
          <a:effectLst>
            <a:glow rad="127080">
              <a:srgbClr val="ebf1de"/>
            </a:glow>
          </a:effectLst>
        </p:spPr>
      </p:pic>
      <p:pic>
        <p:nvPicPr>
          <p:cNvPr id="285" name="Рисунок 8" descr=""/>
          <p:cNvPicPr/>
          <p:nvPr/>
        </p:nvPicPr>
        <p:blipFill>
          <a:blip r:embed="rId2"/>
          <a:stretch/>
        </p:blipFill>
        <p:spPr>
          <a:xfrm>
            <a:off x="5076000" y="1412640"/>
            <a:ext cx="334440" cy="478800"/>
          </a:xfrm>
          <a:prstGeom prst="rect">
            <a:avLst/>
          </a:prstGeom>
          <a:ln w="0">
            <a:noFill/>
          </a:ln>
          <a:effectLst>
            <a:glow rad="127080">
              <a:srgbClr val="ebf1de"/>
            </a:glow>
          </a:effectLst>
        </p:spPr>
      </p:pic>
      <p:sp>
        <p:nvSpPr>
          <p:cNvPr id="286" name="Заголовок 1"/>
          <p:cNvSpPr/>
          <p:nvPr/>
        </p:nvSpPr>
        <p:spPr>
          <a:xfrm>
            <a:off x="1854000" y="170640"/>
            <a:ext cx="5867640" cy="64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90000"/>
              </a:lnSpc>
            </a:pPr>
            <a:r>
              <a:rPr b="1" lang="ru-RU" sz="2800" spc="-1" strike="noStrike">
                <a:solidFill>
                  <a:srgbClr val="4f6228"/>
                </a:solidFill>
                <a:latin typeface="Calibri"/>
              </a:rPr>
              <a:t>2 этап диспансеризации по оценке репродуктивного здоровья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7" name="Picture 2" descr=""/>
          <p:cNvPicPr/>
          <p:nvPr/>
        </p:nvPicPr>
        <p:blipFill>
          <a:blip r:embed="rId3"/>
          <a:stretch/>
        </p:blipFill>
        <p:spPr>
          <a:xfrm>
            <a:off x="251640" y="116640"/>
            <a:ext cx="695880" cy="69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90320" y="152280"/>
            <a:ext cx="8568720" cy="94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i="1" lang="ru-RU" sz="2800" spc="-1" strike="noStrike">
                <a:solidFill>
                  <a:schemeClr val="accent5">
                    <a:lumMod val="75000"/>
                  </a:schemeClr>
                </a:solidFill>
                <a:latin typeface="Calibri"/>
              </a:rPr>
              <a:t>     </a:t>
            </a:r>
            <a:r>
              <a:rPr b="1" lang="ru-RU" sz="28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Определение группы репродуктивного здоровья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89" name="Объект 3" descr=""/>
          <p:cNvPicPr/>
          <p:nvPr/>
        </p:nvPicPr>
        <p:blipFill>
          <a:blip r:embed="rId1"/>
          <a:stretch/>
        </p:blipFill>
        <p:spPr>
          <a:xfrm>
            <a:off x="1259640" y="1279440"/>
            <a:ext cx="478080" cy="622080"/>
          </a:xfrm>
          <a:prstGeom prst="rect">
            <a:avLst/>
          </a:prstGeom>
          <a:ln w="0">
            <a:noFill/>
          </a:ln>
          <a:effectLst>
            <a:glow rad="127080">
              <a:srgbClr val="92d050"/>
            </a:glow>
          </a:effectLst>
        </p:spPr>
      </p:pic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4962600" y="2283840"/>
            <a:ext cx="4184280" cy="277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Arial"/>
              <a:buChar char="•"/>
            </a:pPr>
            <a:r>
              <a:rPr b="1" lang="ru-RU" sz="16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1 группа </a:t>
            </a:r>
            <a:r>
              <a:rPr b="0" lang="ru-RU" sz="16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- репродуктивно здоровые мужчины;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16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2 группа </a:t>
            </a:r>
            <a:r>
              <a:rPr b="0" lang="ru-RU" sz="16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- мужчины, у которых не установлены заболевания репродуктивной системы, но имеются факторы риска их развития;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16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3 группа </a:t>
            </a:r>
            <a:r>
              <a:rPr b="0" lang="ru-RU" sz="16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- имеются репродуктивные нарушения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91" name="Рисунок 10" descr=""/>
          <p:cNvPicPr/>
          <p:nvPr/>
        </p:nvPicPr>
        <p:blipFill>
          <a:blip r:embed="rId2"/>
          <a:stretch/>
        </p:blipFill>
        <p:spPr>
          <a:xfrm>
            <a:off x="5292000" y="1279440"/>
            <a:ext cx="441720" cy="632520"/>
          </a:xfrm>
          <a:prstGeom prst="rect">
            <a:avLst/>
          </a:prstGeom>
          <a:ln w="0">
            <a:noFill/>
          </a:ln>
          <a:effectLst>
            <a:glow rad="127080">
              <a:srgbClr val="92d050"/>
            </a:glow>
          </a:effectLst>
        </p:spPr>
      </p:pic>
      <p:sp>
        <p:nvSpPr>
          <p:cNvPr id="292" name="Объект 9"/>
          <p:cNvSpPr/>
          <p:nvPr/>
        </p:nvSpPr>
        <p:spPr>
          <a:xfrm>
            <a:off x="616680" y="2283840"/>
            <a:ext cx="4458960" cy="276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4f6228"/>
              </a:buClr>
              <a:buFont typeface="Arial"/>
              <a:buChar char="•"/>
            </a:pPr>
            <a:r>
              <a:rPr b="1" lang="ru-RU" sz="16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1 группа </a:t>
            </a:r>
            <a:r>
              <a:rPr b="0" lang="ru-RU" sz="16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- женщины, у которых не установлены хронические гинекологические заболевания;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4f6228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16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2 группа </a:t>
            </a:r>
            <a:r>
              <a:rPr b="0" lang="ru-RU" sz="16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- женщины, у которых не установлены гинекологические заболевания, но имеются факторы риска их развития (вредные привычки, соматические заболевания, влияющие на репродуктивную систему);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4f6228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16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3 группа </a:t>
            </a:r>
            <a:r>
              <a:rPr b="0" lang="ru-RU" sz="16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- женщины, имеющие гинекологические заболевания, требующие установления диспансерного наблюдения или оказания специализированной, в том числе высокотехнологичной помощи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3" name="Picture 2" descr=""/>
          <p:cNvPicPr/>
          <p:nvPr/>
        </p:nvPicPr>
        <p:blipFill>
          <a:blip r:embed="rId3"/>
          <a:stretch/>
        </p:blipFill>
        <p:spPr>
          <a:xfrm>
            <a:off x="251640" y="116640"/>
            <a:ext cx="791640" cy="791640"/>
          </a:xfrm>
          <a:prstGeom prst="rect">
            <a:avLst/>
          </a:prstGeom>
          <a:ln w="0">
            <a:noFill/>
          </a:ln>
        </p:spPr>
      </p:pic>
      <p:sp>
        <p:nvSpPr>
          <p:cNvPr id="294" name="Объект 9"/>
          <p:cNvSpPr/>
          <p:nvPr/>
        </p:nvSpPr>
        <p:spPr>
          <a:xfrm>
            <a:off x="2068200" y="1484640"/>
            <a:ext cx="1783440" cy="5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no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Женщины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Объект 9"/>
          <p:cNvSpPr/>
          <p:nvPr/>
        </p:nvSpPr>
        <p:spPr>
          <a:xfrm>
            <a:off x="6282360" y="1484640"/>
            <a:ext cx="1783440" cy="5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no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Мужчины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Заголовок 6"/>
          <p:cNvSpPr/>
          <p:nvPr/>
        </p:nvSpPr>
        <p:spPr>
          <a:xfrm>
            <a:off x="4541040" y="1781280"/>
            <a:ext cx="2711520" cy="121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normAutofit/>
          </a:bodyPr>
          <a:p>
            <a:pPr defTabSz="457200">
              <a:lnSpc>
                <a:spcPct val="100000"/>
              </a:lnSpc>
            </a:pPr>
            <a:endParaRPr b="0" lang="ru-RU" sz="1200" spc="-1" strike="noStrike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297" name="Объект 3" descr=""/>
          <p:cNvPicPr/>
          <p:nvPr/>
        </p:nvPicPr>
        <p:blipFill>
          <a:blip r:embed="rId1"/>
          <a:stretch/>
        </p:blipFill>
        <p:spPr>
          <a:xfrm>
            <a:off x="2195640" y="1052640"/>
            <a:ext cx="478080" cy="622080"/>
          </a:xfrm>
          <a:prstGeom prst="rect">
            <a:avLst/>
          </a:prstGeom>
          <a:ln w="0">
            <a:noFill/>
          </a:ln>
          <a:effectLst>
            <a:glow rad="127080">
              <a:srgbClr val="92d050"/>
            </a:glow>
          </a:effectLst>
        </p:spPr>
      </p:pic>
      <p:pic>
        <p:nvPicPr>
          <p:cNvPr id="298" name="Рисунок 13" descr=""/>
          <p:cNvPicPr/>
          <p:nvPr/>
        </p:nvPicPr>
        <p:blipFill>
          <a:blip r:embed="rId2"/>
          <a:stretch/>
        </p:blipFill>
        <p:spPr>
          <a:xfrm>
            <a:off x="6444360" y="1052640"/>
            <a:ext cx="441720" cy="632520"/>
          </a:xfrm>
          <a:prstGeom prst="rect">
            <a:avLst/>
          </a:prstGeom>
          <a:ln w="0">
            <a:noFill/>
          </a:ln>
          <a:effectLst>
            <a:glow rad="127080">
              <a:srgbClr val="92d050"/>
            </a:glow>
          </a:effectLst>
        </p:spPr>
      </p:pic>
      <p:sp>
        <p:nvSpPr>
          <p:cNvPr id="299" name="Стрелка вниз 16"/>
          <p:cNvSpPr/>
          <p:nvPr/>
        </p:nvSpPr>
        <p:spPr>
          <a:xfrm>
            <a:off x="2267640" y="2997000"/>
            <a:ext cx="363240" cy="7333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35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00" name="Стрелка вниз 17"/>
          <p:cNvSpPr/>
          <p:nvPr/>
        </p:nvSpPr>
        <p:spPr>
          <a:xfrm>
            <a:off x="6372360" y="2997000"/>
            <a:ext cx="363240" cy="7333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35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01" name="Прямоугольник 24"/>
          <p:cNvSpPr/>
          <p:nvPr/>
        </p:nvSpPr>
        <p:spPr>
          <a:xfrm>
            <a:off x="1043640" y="3861000"/>
            <a:ext cx="2880000" cy="116748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ru-RU" sz="12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02" name="Прямоугольник 25"/>
          <p:cNvSpPr/>
          <p:nvPr/>
        </p:nvSpPr>
        <p:spPr>
          <a:xfrm>
            <a:off x="4644000" y="3861000"/>
            <a:ext cx="4032000" cy="120132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35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03" name="Прямоугольник 26"/>
          <p:cNvSpPr/>
          <p:nvPr/>
        </p:nvSpPr>
        <p:spPr>
          <a:xfrm>
            <a:off x="4644000" y="1917000"/>
            <a:ext cx="4032000" cy="102924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2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04" name="Прямоугольник 27"/>
          <p:cNvSpPr/>
          <p:nvPr/>
        </p:nvSpPr>
        <p:spPr>
          <a:xfrm>
            <a:off x="1043640" y="1917000"/>
            <a:ext cx="2880000" cy="100764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2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05" name="Заголовок 6"/>
          <p:cNvSpPr/>
          <p:nvPr/>
        </p:nvSpPr>
        <p:spPr>
          <a:xfrm>
            <a:off x="1187640" y="2133000"/>
            <a:ext cx="2564640" cy="5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normAutofit/>
          </a:bodyPr>
          <a:p>
            <a:pPr algn="ctr" defTabSz="457200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При отсутствии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врача-акушера-гинеколога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Заголовок 6"/>
          <p:cNvSpPr/>
          <p:nvPr/>
        </p:nvSpPr>
        <p:spPr>
          <a:xfrm>
            <a:off x="4716000" y="1989000"/>
            <a:ext cx="3744000" cy="5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noAutofit/>
          </a:bodyPr>
          <a:p>
            <a:pPr algn="ctr" defTabSz="457200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При отсутствии врача-уролога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(врача-хирурга, прошедшего подготовку по вопросам репродуктивного здоровья)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Заголовок 6"/>
          <p:cNvSpPr/>
          <p:nvPr/>
        </p:nvSpPr>
        <p:spPr>
          <a:xfrm>
            <a:off x="1097640" y="3839040"/>
            <a:ext cx="2744280" cy="11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Женская консультация по месту прикрепления, поликлиника по месту прикрепления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(в т. ч. с участием выездных мобильных бригад)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Заголовок 6"/>
          <p:cNvSpPr/>
          <p:nvPr/>
        </p:nvSpPr>
        <p:spPr>
          <a:xfrm>
            <a:off x="4716000" y="4149000"/>
            <a:ext cx="3888000" cy="121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normAutofit/>
          </a:bodyPr>
          <a:p>
            <a:pPr algn="ctr" defTabSz="457200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Врачи иных медицинских организаций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(в т. ч. на основе выездных форм их работы)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9" name="Picture 2" descr=""/>
          <p:cNvPicPr/>
          <p:nvPr/>
        </p:nvPicPr>
        <p:blipFill>
          <a:blip r:embed="rId3"/>
          <a:stretch/>
        </p:blipFill>
        <p:spPr>
          <a:xfrm>
            <a:off x="251640" y="116640"/>
            <a:ext cx="503640" cy="50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85800" y="116640"/>
            <a:ext cx="777204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49779" lnSpcReduction="10000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Доля выявленных факторов риска (курение табака), %</a:t>
            </a:r>
            <a:br>
              <a:rPr sz="2000"/>
            </a:br>
            <a:r>
              <a:rPr b="0" lang="ru-RU" sz="18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по данным формы №131/о за 2023 год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11" name="Picture 2" descr=""/>
          <p:cNvPicPr/>
          <p:nvPr/>
        </p:nvPicPr>
        <p:blipFill>
          <a:blip r:embed="rId1"/>
          <a:stretch/>
        </p:blipFill>
        <p:spPr>
          <a:xfrm>
            <a:off x="251640" y="116640"/>
            <a:ext cx="503640" cy="503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12" name="Диаграмма 5"/>
          <p:cNvGraphicFramePr/>
          <p:nvPr/>
        </p:nvGraphicFramePr>
        <p:xfrm>
          <a:off x="323640" y="692640"/>
          <a:ext cx="8496720" cy="27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4" name="Таблица 2"/>
          <p:cNvGraphicFramePr/>
          <p:nvPr/>
        </p:nvGraphicFramePr>
        <p:xfrm>
          <a:off x="4356000" y="3481920"/>
          <a:ext cx="4608000" cy="2525400"/>
        </p:xfrm>
        <a:graphic>
          <a:graphicData uri="http://schemas.openxmlformats.org/drawingml/2006/table">
            <a:tbl>
              <a:tblPr/>
              <a:tblGrid>
                <a:gridCol w="2304000"/>
                <a:gridCol w="2304000"/>
              </a:tblGrid>
              <a:tr h="594360">
                <a:tc gridSpan="2"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1" lang="ru-RU" sz="1800" spc="-1" strike="noStrike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73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067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15" name="Диаграмма 11"/>
          <p:cNvGraphicFramePr/>
          <p:nvPr/>
        </p:nvGraphicFramePr>
        <p:xfrm>
          <a:off x="474120" y="3429000"/>
          <a:ext cx="828072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" name="Прямоугольник 9"/>
          <p:cNvSpPr/>
          <p:nvPr/>
        </p:nvSpPr>
        <p:spPr>
          <a:xfrm>
            <a:off x="7304400" y="260640"/>
            <a:ext cx="1511640" cy="94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c00000"/>
                </a:solidFill>
                <a:latin typeface="Calibri"/>
              </a:rPr>
              <a:t>27,7%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доля курильщиков по данным ЭССЕ-РФ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85800" y="116640"/>
            <a:ext cx="777204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49779" lnSpcReduction="10000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Доля выявленных факторов риска (низкая физическая активность), %</a:t>
            </a:r>
            <a:br>
              <a:rPr sz="2000"/>
            </a:br>
            <a:r>
              <a:rPr b="0" lang="ru-RU" sz="18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по данным формы №131/о за 2023 год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19" name="Picture 2" descr=""/>
          <p:cNvPicPr/>
          <p:nvPr/>
        </p:nvPicPr>
        <p:blipFill>
          <a:blip r:embed="rId1"/>
          <a:stretch/>
        </p:blipFill>
        <p:spPr>
          <a:xfrm>
            <a:off x="251640" y="116640"/>
            <a:ext cx="503640" cy="503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20" name="Диаграмма 5"/>
          <p:cNvGraphicFramePr/>
          <p:nvPr/>
        </p:nvGraphicFramePr>
        <p:xfrm>
          <a:off x="-18000" y="908640"/>
          <a:ext cx="9036000" cy="323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2" name="Диаграмма 11"/>
          <p:cNvGraphicFramePr/>
          <p:nvPr/>
        </p:nvGraphicFramePr>
        <p:xfrm>
          <a:off x="179640" y="4077000"/>
          <a:ext cx="871272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4" name="Прямоугольник 9"/>
          <p:cNvSpPr/>
          <p:nvPr/>
        </p:nvSpPr>
        <p:spPr>
          <a:xfrm>
            <a:off x="7308360" y="476640"/>
            <a:ext cx="1511640" cy="76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c00000"/>
                </a:solidFill>
                <a:latin typeface="Calibri"/>
              </a:rPr>
              <a:t>38,8%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доля НФА по данным ЭССЕ-РФ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85800" y="116640"/>
            <a:ext cx="7772040" cy="64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66827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Доля выявленных факторов риска (нерациональное питание), %</a:t>
            </a:r>
            <a:br>
              <a:rPr sz="2000"/>
            </a:br>
            <a:r>
              <a:rPr b="0" lang="ru-RU" sz="18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по данным формы №131/о за 2023 год</a:t>
            </a:r>
            <a:r>
              <a:rPr b="0" lang="ru-RU" sz="16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                          </a:t>
            </a:r>
            <a:r>
              <a:rPr b="1" lang="ru-RU" sz="2000" spc="-1" strike="noStrike">
                <a:solidFill>
                  <a:srgbClr val="c00000"/>
                </a:solidFill>
                <a:latin typeface="Calibri"/>
              </a:rPr>
              <a:t>24,0% </a:t>
            </a:r>
            <a:r>
              <a:rPr b="1" lang="ru-RU" sz="1600" spc="-1" strike="noStrike">
                <a:solidFill>
                  <a:srgbClr val="c00000"/>
                </a:solidFill>
                <a:latin typeface="Calibri"/>
              </a:rPr>
              <a:t>по данным ЭССЕ - РФ</a:t>
            </a:r>
            <a:br>
              <a:rPr sz="1600"/>
            </a:b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26" name="Picture 2" descr=""/>
          <p:cNvPicPr/>
          <p:nvPr/>
        </p:nvPicPr>
        <p:blipFill>
          <a:blip r:embed="rId1"/>
          <a:stretch/>
        </p:blipFill>
        <p:spPr>
          <a:xfrm>
            <a:off x="251640" y="116640"/>
            <a:ext cx="503640" cy="503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27" name="Диаграмма 5"/>
          <p:cNvGraphicFramePr/>
          <p:nvPr/>
        </p:nvGraphicFramePr>
        <p:xfrm>
          <a:off x="323640" y="836640"/>
          <a:ext cx="828072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9" name="Таблица 2"/>
          <p:cNvGraphicFramePr/>
          <p:nvPr/>
        </p:nvGraphicFramePr>
        <p:xfrm>
          <a:off x="4356000" y="3481920"/>
          <a:ext cx="4608000" cy="2525400"/>
        </p:xfrm>
        <a:graphic>
          <a:graphicData uri="http://schemas.openxmlformats.org/drawingml/2006/table">
            <a:tbl>
              <a:tblPr/>
              <a:tblGrid>
                <a:gridCol w="2304000"/>
                <a:gridCol w="2304000"/>
              </a:tblGrid>
              <a:tr h="594360">
                <a:tc gridSpan="2"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1" lang="ru-RU" sz="1800" spc="-1" strike="noStrike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73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067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30" name="Диаграмма 11"/>
          <p:cNvGraphicFramePr/>
          <p:nvPr/>
        </p:nvGraphicFramePr>
        <p:xfrm>
          <a:off x="474120" y="3213000"/>
          <a:ext cx="828072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685800" y="116640"/>
            <a:ext cx="7772040" cy="64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65236" lnSpcReduction="10000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Доля выявленных факторов риска (избыточная масса тела), %</a:t>
            </a:r>
            <a:br>
              <a:rPr sz="2000"/>
            </a:br>
            <a:r>
              <a:rPr b="0" lang="ru-RU" sz="18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по данным формы №131/о за 2023 год     </a:t>
            </a:r>
            <a:r>
              <a:rPr b="0" lang="en-US" sz="18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      </a:t>
            </a:r>
            <a:r>
              <a:rPr b="1" lang="ru-RU" sz="2000" spc="-1" strike="noStrike">
                <a:solidFill>
                  <a:srgbClr val="c00000"/>
                </a:solidFill>
                <a:latin typeface="Calibri"/>
              </a:rPr>
              <a:t>18,2%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</a:rPr>
              <a:t>по данным ЭССЕ - РФ</a:t>
            </a:r>
            <a:br>
              <a:rPr sz="2000"/>
            </a:b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33" name="Picture 2" descr=""/>
          <p:cNvPicPr/>
          <p:nvPr/>
        </p:nvPicPr>
        <p:blipFill>
          <a:blip r:embed="rId1"/>
          <a:stretch/>
        </p:blipFill>
        <p:spPr>
          <a:xfrm>
            <a:off x="251640" y="116640"/>
            <a:ext cx="503640" cy="503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34" name="Диаграмма 5"/>
          <p:cNvGraphicFramePr/>
          <p:nvPr/>
        </p:nvGraphicFramePr>
        <p:xfrm>
          <a:off x="323640" y="836640"/>
          <a:ext cx="828072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6" name="Таблица 2"/>
          <p:cNvGraphicFramePr/>
          <p:nvPr/>
        </p:nvGraphicFramePr>
        <p:xfrm>
          <a:off x="4356000" y="3481920"/>
          <a:ext cx="4608000" cy="2525400"/>
        </p:xfrm>
        <a:graphic>
          <a:graphicData uri="http://schemas.openxmlformats.org/drawingml/2006/table">
            <a:tbl>
              <a:tblPr/>
              <a:tblGrid>
                <a:gridCol w="2304000"/>
                <a:gridCol w="2304000"/>
              </a:tblGrid>
              <a:tr h="594360">
                <a:tc gridSpan="2"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1" lang="ru-RU" sz="1800" spc="-1" strike="noStrike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73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067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37" name="Диаграмма 11"/>
          <p:cNvGraphicFramePr/>
          <p:nvPr/>
        </p:nvGraphicFramePr>
        <p:xfrm>
          <a:off x="474120" y="3501000"/>
          <a:ext cx="828072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85800" y="116640"/>
            <a:ext cx="777204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49779" lnSpcReduction="10000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Доля выявленных факторов риска (ожирение), %</a:t>
            </a:r>
            <a:br>
              <a:rPr sz="2000"/>
            </a:br>
            <a:r>
              <a:rPr b="0" lang="ru-RU" sz="18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по данным формы №131/о за 2023 год</a:t>
            </a:r>
            <a:r>
              <a:rPr b="0" lang="ru-RU" sz="16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                   </a:t>
            </a:r>
            <a:r>
              <a:rPr b="1" lang="ru-RU" sz="18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по данным ЭССЕ-РФ - 9,6%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40" name="Picture 2" descr=""/>
          <p:cNvPicPr/>
          <p:nvPr/>
        </p:nvPicPr>
        <p:blipFill>
          <a:blip r:embed="rId1"/>
          <a:stretch/>
        </p:blipFill>
        <p:spPr>
          <a:xfrm>
            <a:off x="251640" y="116640"/>
            <a:ext cx="503640" cy="503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41" name="Диаграмма 5"/>
          <p:cNvGraphicFramePr/>
          <p:nvPr/>
        </p:nvGraphicFramePr>
        <p:xfrm>
          <a:off x="179640" y="836640"/>
          <a:ext cx="842472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3" name="Таблица 2"/>
          <p:cNvGraphicFramePr/>
          <p:nvPr/>
        </p:nvGraphicFramePr>
        <p:xfrm>
          <a:off x="4356000" y="3481920"/>
          <a:ext cx="4608000" cy="2525400"/>
        </p:xfrm>
        <a:graphic>
          <a:graphicData uri="http://schemas.openxmlformats.org/drawingml/2006/table">
            <a:tbl>
              <a:tblPr/>
              <a:tblGrid>
                <a:gridCol w="2304000"/>
                <a:gridCol w="2304000"/>
              </a:tblGrid>
              <a:tr h="594360">
                <a:tc gridSpan="2"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1" lang="ru-RU" sz="1800" spc="-1" strike="noStrike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73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067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44" name="Диаграмма 11"/>
          <p:cNvGraphicFramePr/>
          <p:nvPr/>
        </p:nvGraphicFramePr>
        <p:xfrm>
          <a:off x="179640" y="3285000"/>
          <a:ext cx="8856720" cy="3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85800" y="116640"/>
            <a:ext cx="777204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49779" lnSpcReduction="20000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Показатели смертности за </a:t>
            </a:r>
            <a:r>
              <a:rPr b="1" lang="ru-RU" sz="27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2023</a:t>
            </a:r>
            <a:r>
              <a:rPr b="1" lang="ru-RU" sz="20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 год</a:t>
            </a:r>
            <a:br>
              <a:rPr sz="1600"/>
            </a:b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47" name="Picture 2" descr=""/>
          <p:cNvPicPr/>
          <p:nvPr/>
        </p:nvPicPr>
        <p:blipFill>
          <a:blip r:embed="rId1"/>
          <a:stretch/>
        </p:blipFill>
        <p:spPr>
          <a:xfrm>
            <a:off x="251640" y="116640"/>
            <a:ext cx="503640" cy="503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48" name="Диаграмма 4"/>
          <p:cNvGraphicFramePr/>
          <p:nvPr/>
        </p:nvGraphicFramePr>
        <p:xfrm>
          <a:off x="251640" y="1124640"/>
          <a:ext cx="1800000" cy="107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9" name="Диаграмма 5"/>
          <p:cNvGraphicFramePr/>
          <p:nvPr/>
        </p:nvGraphicFramePr>
        <p:xfrm>
          <a:off x="1835640" y="548640"/>
          <a:ext cx="7200360" cy="1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1" name="Прямоугольник 6"/>
          <p:cNvSpPr/>
          <p:nvPr/>
        </p:nvSpPr>
        <p:spPr>
          <a:xfrm>
            <a:off x="251640" y="757800"/>
            <a:ext cx="2016000" cy="5104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spcBef>
                <a:spcPts val="241"/>
              </a:spcBef>
            </a:pPr>
            <a:r>
              <a:rPr b="1" lang="ru-RU" sz="12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Общая смертность населения в РФ, ЮФО и КК, на 1000 населения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TextBox 11"/>
          <p:cNvSpPr/>
          <p:nvPr/>
        </p:nvSpPr>
        <p:spPr>
          <a:xfrm>
            <a:off x="441360" y="2190960"/>
            <a:ext cx="8136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  <a:spcBef>
                <a:spcPts val="281"/>
              </a:spcBef>
            </a:pPr>
            <a:r>
              <a:rPr b="1" lang="ru-RU" sz="1400" spc="-1" strike="noStrike">
                <a:solidFill>
                  <a:srgbClr val="c00000"/>
                </a:solidFill>
                <a:latin typeface="Calibri"/>
              </a:rPr>
              <a:t>Смертность от БСК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53" name="Диаграмма 12"/>
          <p:cNvGraphicFramePr/>
          <p:nvPr/>
        </p:nvGraphicFramePr>
        <p:xfrm>
          <a:off x="251640" y="2505600"/>
          <a:ext cx="2214000" cy="157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5" name="Диаграмма 15"/>
          <p:cNvGraphicFramePr/>
          <p:nvPr/>
        </p:nvGraphicFramePr>
        <p:xfrm>
          <a:off x="2339640" y="2344680"/>
          <a:ext cx="6768360" cy="18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7" name="TextBox 16"/>
          <p:cNvSpPr/>
          <p:nvPr/>
        </p:nvSpPr>
        <p:spPr>
          <a:xfrm>
            <a:off x="564120" y="368640"/>
            <a:ext cx="8136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  <a:spcBef>
                <a:spcPts val="281"/>
              </a:spcBef>
            </a:pPr>
            <a:r>
              <a:rPr b="1" lang="ru-RU" sz="1400" spc="-1" strike="noStrike">
                <a:solidFill>
                  <a:srgbClr val="c00000"/>
                </a:solidFill>
                <a:latin typeface="Calibri"/>
              </a:rPr>
              <a:t>Общая смертность населения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TextBox 17"/>
          <p:cNvSpPr/>
          <p:nvPr/>
        </p:nvSpPr>
        <p:spPr>
          <a:xfrm>
            <a:off x="533520" y="4077000"/>
            <a:ext cx="8136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  <a:spcBef>
                <a:spcPts val="281"/>
              </a:spcBef>
            </a:pPr>
            <a:r>
              <a:rPr b="1" lang="ru-RU" sz="1400" spc="-1" strike="noStrike">
                <a:solidFill>
                  <a:srgbClr val="c00000"/>
                </a:solidFill>
                <a:latin typeface="Calibri"/>
              </a:rPr>
              <a:t>Смертность от ЗНО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59" name="Диаграмма 18"/>
          <p:cNvGraphicFramePr/>
          <p:nvPr/>
        </p:nvGraphicFramePr>
        <p:xfrm>
          <a:off x="263520" y="4581000"/>
          <a:ext cx="2221920" cy="178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61" name="Диаграмма 19"/>
          <p:cNvGraphicFramePr/>
          <p:nvPr/>
        </p:nvGraphicFramePr>
        <p:xfrm>
          <a:off x="2627640" y="4231080"/>
          <a:ext cx="6336360" cy="249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685800" y="116640"/>
            <a:ext cx="777204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chemeClr val="dk1"/>
                </a:solidFill>
                <a:latin typeface="Calibri"/>
              </a:rPr>
              <a:t>Посещаемость кабинетов отказа от курения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64" name="Picture 2" descr=""/>
          <p:cNvPicPr/>
          <p:nvPr/>
        </p:nvPicPr>
        <p:blipFill>
          <a:blip r:embed="rId1"/>
          <a:stretch/>
        </p:blipFill>
        <p:spPr>
          <a:xfrm>
            <a:off x="251640" y="116640"/>
            <a:ext cx="503640" cy="503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65" name="Диаграмма 11"/>
          <p:cNvGraphicFramePr/>
          <p:nvPr/>
        </p:nvGraphicFramePr>
        <p:xfrm>
          <a:off x="179640" y="4221000"/>
          <a:ext cx="849672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7" name="TextBox 4"/>
          <p:cNvSpPr/>
          <p:nvPr/>
        </p:nvSpPr>
        <p:spPr>
          <a:xfrm>
            <a:off x="899640" y="476640"/>
            <a:ext cx="77043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</a:rPr>
              <a:t>ЦП – не менее 800 человек в год в муниципальном образовании,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alibri"/>
              </a:rPr>
              <a:t>отказавшихся от курения  - не менее 17% от числа посетивших кабинеты отказа от курения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68" name="Диаграмма 7"/>
          <p:cNvGraphicFramePr/>
          <p:nvPr/>
        </p:nvGraphicFramePr>
        <p:xfrm>
          <a:off x="251640" y="980640"/>
          <a:ext cx="842472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0" name="TextBox 8"/>
          <p:cNvSpPr/>
          <p:nvPr/>
        </p:nvSpPr>
        <p:spPr>
          <a:xfrm>
            <a:off x="611640" y="3357000"/>
            <a:ext cx="8136720" cy="516600"/>
          </a:xfrm>
          <a:prstGeom prst="rect">
            <a:avLst/>
          </a:prstGeom>
          <a:noFill/>
          <a:ln w="0">
            <a:solidFill>
              <a:srgbClr val="c0504d">
                <a:lumMod val="60000"/>
                <a:lumOff val="40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400" spc="-1" strike="noStrike">
                <a:solidFill>
                  <a:schemeClr val="dk1"/>
                </a:solidFill>
                <a:latin typeface="Calibri"/>
              </a:rPr>
              <a:t>МО, которое не оказывает помощь при отказе от потребления табака (не вносит отчетные данные в ИС Парус): </a:t>
            </a:r>
            <a:r>
              <a:rPr b="0" i="1" lang="ru-RU" sz="1400" spc="-1" strike="noStrike">
                <a:solidFill>
                  <a:schemeClr val="dk1"/>
                </a:solidFill>
                <a:latin typeface="Calibri"/>
              </a:rPr>
              <a:t>ГБУЗ «Лабинская ЦРБ» МЗ КК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Прямоугольник 2"/>
          <p:cNvSpPr/>
          <p:nvPr/>
        </p:nvSpPr>
        <p:spPr>
          <a:xfrm>
            <a:off x="6876360" y="2061000"/>
            <a:ext cx="7916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200" spc="-1" strike="noStrike">
                <a:solidFill>
                  <a:schemeClr val="accent3">
                    <a:lumMod val="75000"/>
                  </a:schemeClr>
                </a:solidFill>
                <a:latin typeface="Calibri"/>
              </a:rPr>
              <a:t>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Прямоугольник 9"/>
          <p:cNvSpPr/>
          <p:nvPr/>
        </p:nvSpPr>
        <p:spPr>
          <a:xfrm>
            <a:off x="7815600" y="2133000"/>
            <a:ext cx="4921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2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1015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85800" y="116640"/>
            <a:ext cx="777204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27731" lnSpcReduction="10000"/>
          </a:bodyPr>
          <a:p>
            <a:pPr indent="0" algn="ctr" defTabSz="914400">
              <a:lnSpc>
                <a:spcPct val="100000"/>
              </a:lnSpc>
              <a:buNone/>
            </a:pPr>
            <a:br>
              <a:rPr sz="2800"/>
            </a:br>
            <a:r>
              <a:rPr b="1" lang="ru-RU" sz="22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Выполнение плана ПМО и диспансеризации в Краснодарском крае </a:t>
            </a:r>
            <a:br>
              <a:rPr sz="2200"/>
            </a:br>
            <a:r>
              <a:rPr b="1" lang="ru-RU" sz="20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(по данным формы №131/о за 2023 год)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19" name="Picture 2" descr=""/>
          <p:cNvPicPr/>
          <p:nvPr/>
        </p:nvPicPr>
        <p:blipFill>
          <a:blip r:embed="rId1"/>
          <a:stretch/>
        </p:blipFill>
        <p:spPr>
          <a:xfrm>
            <a:off x="251640" y="116640"/>
            <a:ext cx="503640" cy="503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20" name="Диаграмма 4"/>
          <p:cNvGraphicFramePr/>
          <p:nvPr/>
        </p:nvGraphicFramePr>
        <p:xfrm>
          <a:off x="251640" y="1196640"/>
          <a:ext cx="331200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1" name="Диаграмма 5"/>
          <p:cNvGraphicFramePr/>
          <p:nvPr/>
        </p:nvGraphicFramePr>
        <p:xfrm>
          <a:off x="3492000" y="980640"/>
          <a:ext cx="518436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3" name="Прямоугольник 6"/>
          <p:cNvSpPr/>
          <p:nvPr/>
        </p:nvSpPr>
        <p:spPr>
          <a:xfrm>
            <a:off x="395640" y="908640"/>
            <a:ext cx="3168000" cy="2876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spcBef>
                <a:spcPts val="281"/>
              </a:spcBef>
            </a:pP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Охват ПМО и диспансеризацией в РФ, ЮФО и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24" name="Диаграмма 7"/>
          <p:cNvGraphicFramePr/>
          <p:nvPr/>
        </p:nvGraphicFramePr>
        <p:xfrm>
          <a:off x="3780000" y="3501000"/>
          <a:ext cx="536364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6" name="TextBox 8"/>
          <p:cNvSpPr/>
          <p:nvPr/>
        </p:nvSpPr>
        <p:spPr>
          <a:xfrm>
            <a:off x="237960" y="3055320"/>
            <a:ext cx="3801240" cy="37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1000" spc="-1" strike="noStrike">
                <a:solidFill>
                  <a:schemeClr val="dk1"/>
                </a:solidFill>
                <a:latin typeface="Calibri"/>
              </a:rPr>
              <a:t> </a:t>
            </a:r>
            <a:r>
              <a:rPr b="0" lang="ru-RU" sz="1100" spc="-1" strike="noStrike">
                <a:solidFill>
                  <a:schemeClr val="dk1"/>
                </a:solidFill>
                <a:latin typeface="Calibri"/>
              </a:rPr>
              <a:t>Усилить информационную кампанию о возможности прохождения всех видов профилактических мероприятий всеми доступными средствами (интернет-сайты, социальные сети, печатные СМИ, радио и телевидение);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1100" spc="-1" strike="noStrike">
                <a:solidFill>
                  <a:schemeClr val="dk1"/>
                </a:solidFill>
                <a:latin typeface="Calibri"/>
              </a:rPr>
              <a:t>Обратить особое внимание на лиц трудоспособного возраста, в том числе тех, которые не проходили профилактические мероприятия (ПМО и диспансеризацию) 2 года и более;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1100" spc="-1" strike="noStrike">
                <a:solidFill>
                  <a:schemeClr val="dk1"/>
                </a:solidFill>
                <a:latin typeface="Calibri"/>
              </a:rPr>
              <a:t>Увеличить охват граждан отдаленных населенных пунктов профилактическими мероприятиями с помощью выездных форм работы (не менее 7% от ДОГВН);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1100" spc="-1" strike="noStrike">
                <a:solidFill>
                  <a:schemeClr val="dk1"/>
                </a:solidFill>
                <a:latin typeface="Calibri"/>
              </a:rPr>
              <a:t>Обратить внимание на  категории  граждан для проактивного приглашения;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1100" spc="-1" strike="noStrike">
                <a:solidFill>
                  <a:schemeClr val="dk1"/>
                </a:solidFill>
                <a:latin typeface="Calibri"/>
              </a:rPr>
              <a:t> </a:t>
            </a:r>
            <a:r>
              <a:rPr b="0" lang="ru-RU" sz="1100" spc="-1" strike="noStrike">
                <a:solidFill>
                  <a:schemeClr val="dk1"/>
                </a:solidFill>
                <a:latin typeface="Calibri"/>
              </a:rPr>
              <a:t>Сформировать ежегодный (ежеквартальный) отчет о результатах проведения профилактических мероприятий, план по устранению нарушений/несоответствий.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1100" spc="-1" strike="noStrike">
                <a:solidFill>
                  <a:schemeClr val="dk1"/>
                </a:solidFill>
                <a:latin typeface="Calibri"/>
              </a:rPr>
              <a:t>Усилить взаимодействие с администрациями районов и работодателями по вопросам проведения ПМО, ДОГВН             и УД.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Скругленный прямоугольник 10"/>
          <p:cNvSpPr/>
          <p:nvPr/>
        </p:nvSpPr>
        <p:spPr>
          <a:xfrm>
            <a:off x="107640" y="3141000"/>
            <a:ext cx="3817080" cy="36446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c00000">
                <a:alpha val="76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8" name="Прямоугольник 2"/>
          <p:cNvSpPr/>
          <p:nvPr/>
        </p:nvSpPr>
        <p:spPr>
          <a:xfrm>
            <a:off x="2538000" y="1124640"/>
            <a:ext cx="642960" cy="2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just" defTabSz="914400">
              <a:lnSpc>
                <a:spcPct val="115000"/>
              </a:lnSpc>
              <a:spcAft>
                <a:spcPts val="1001"/>
              </a:spcAft>
            </a:pPr>
            <a:r>
              <a:rPr b="1" lang="ru-RU" sz="1200" spc="-1" strike="noStrike">
                <a:solidFill>
                  <a:schemeClr val="dk1"/>
                </a:solidFill>
                <a:latin typeface="Calibri"/>
                <a:ea typeface="Calibri"/>
              </a:rPr>
              <a:t>100,7%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85800" y="116640"/>
            <a:ext cx="7772040" cy="503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chemeClr val="dk1"/>
                </a:solidFill>
                <a:latin typeface="Calibri"/>
              </a:rPr>
              <a:t>Доля отказавшихся от курения от числа посетивших КОК, 2023</a:t>
            </a:r>
            <a:br>
              <a:rPr sz="1800"/>
            </a:br>
            <a:r>
              <a:rPr b="1" lang="ru-RU" sz="1800" spc="-1" strike="noStrike">
                <a:solidFill>
                  <a:schemeClr val="dk1"/>
                </a:solidFill>
                <a:latin typeface="Calibri"/>
              </a:rPr>
              <a:t>по данным ИС «Парус»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74" name="Picture 2" descr=""/>
          <p:cNvPicPr/>
          <p:nvPr/>
        </p:nvPicPr>
        <p:blipFill>
          <a:blip r:embed="rId1"/>
          <a:stretch/>
        </p:blipFill>
        <p:spPr>
          <a:xfrm>
            <a:off x="251640" y="116640"/>
            <a:ext cx="503640" cy="503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75" name="Диаграмма 11"/>
          <p:cNvGraphicFramePr/>
          <p:nvPr/>
        </p:nvGraphicFramePr>
        <p:xfrm>
          <a:off x="-324720" y="4049640"/>
          <a:ext cx="921024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7" name="TextBox 4"/>
          <p:cNvSpPr/>
          <p:nvPr/>
        </p:nvSpPr>
        <p:spPr>
          <a:xfrm>
            <a:off x="827640" y="735120"/>
            <a:ext cx="77043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ЦП – не менее 800 человек в год в муниципальном образовании, отказавшихся от курения  - не менее 17% от числа посетивших кабинеты отказа от курения.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78" name="Диаграмма 7"/>
          <p:cNvGraphicFramePr/>
          <p:nvPr/>
        </p:nvGraphicFramePr>
        <p:xfrm>
          <a:off x="-324720" y="1340640"/>
          <a:ext cx="9072720" cy="27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83640" y="6480"/>
            <a:ext cx="777204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chemeClr val="dk1"/>
                </a:solidFill>
                <a:latin typeface="Calibri"/>
              </a:rPr>
              <a:t>Посещаемость Школ здоровья, по данным ИС «Парус» за 2023 год 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81" name="Picture 2" descr=""/>
          <p:cNvPicPr/>
          <p:nvPr/>
        </p:nvPicPr>
        <p:blipFill>
          <a:blip r:embed="rId1"/>
          <a:stretch/>
        </p:blipFill>
        <p:spPr>
          <a:xfrm>
            <a:off x="251640" y="116640"/>
            <a:ext cx="503640" cy="503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82" name="Диаграмма 11"/>
          <p:cNvGraphicFramePr/>
          <p:nvPr/>
        </p:nvGraphicFramePr>
        <p:xfrm>
          <a:off x="560880" y="2709000"/>
          <a:ext cx="823788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4" name="Диаграмма 7"/>
          <p:cNvGraphicFramePr/>
          <p:nvPr/>
        </p:nvGraphicFramePr>
        <p:xfrm>
          <a:off x="611640" y="332640"/>
          <a:ext cx="813672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6" name="Диаграмма 8"/>
          <p:cNvGraphicFramePr/>
          <p:nvPr/>
        </p:nvGraphicFramePr>
        <p:xfrm>
          <a:off x="467640" y="4725000"/>
          <a:ext cx="864072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685800" y="116640"/>
            <a:ext cx="777204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0240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Работа со СМИ. Публикации в газетах.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89" name="Picture 2" descr=""/>
          <p:cNvPicPr/>
          <p:nvPr/>
        </p:nvPicPr>
        <p:blipFill>
          <a:blip r:embed="rId1"/>
          <a:stretch/>
        </p:blipFill>
        <p:spPr>
          <a:xfrm>
            <a:off x="251640" y="116640"/>
            <a:ext cx="503640" cy="503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90" name="Таблица 2"/>
          <p:cNvGraphicFramePr/>
          <p:nvPr/>
        </p:nvGraphicFramePr>
        <p:xfrm>
          <a:off x="4356000" y="3481920"/>
          <a:ext cx="4608000" cy="2525400"/>
        </p:xfrm>
        <a:graphic>
          <a:graphicData uri="http://schemas.openxmlformats.org/drawingml/2006/table">
            <a:tbl>
              <a:tblPr/>
              <a:tblGrid>
                <a:gridCol w="2304000"/>
                <a:gridCol w="2304000"/>
              </a:tblGrid>
              <a:tr h="594360">
                <a:tc gridSpan="2"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1" lang="ru-RU" sz="1800" spc="-1" strike="noStrike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73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067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91" name="Диаграмма 11"/>
          <p:cNvGraphicFramePr/>
          <p:nvPr/>
        </p:nvGraphicFramePr>
        <p:xfrm>
          <a:off x="395640" y="4077000"/>
          <a:ext cx="841788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93" name="Диаграмма 7"/>
          <p:cNvGraphicFramePr/>
          <p:nvPr/>
        </p:nvGraphicFramePr>
        <p:xfrm>
          <a:off x="467640" y="908640"/>
          <a:ext cx="835272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755640" y="548640"/>
            <a:ext cx="777204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c00000"/>
                </a:solidFill>
                <a:latin typeface="Calibri"/>
              </a:rPr>
              <a:t>Радиотрансляции (в 24 МО не проводились)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96" name="Picture 2" descr=""/>
          <p:cNvPicPr/>
          <p:nvPr/>
        </p:nvPicPr>
        <p:blipFill>
          <a:blip r:embed="rId1"/>
          <a:stretch/>
        </p:blipFill>
        <p:spPr>
          <a:xfrm>
            <a:off x="251640" y="116640"/>
            <a:ext cx="503640" cy="503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97" name="Диаграмма 11"/>
          <p:cNvGraphicFramePr/>
          <p:nvPr/>
        </p:nvGraphicFramePr>
        <p:xfrm>
          <a:off x="4789080" y="2975400"/>
          <a:ext cx="4103280" cy="1677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" name="Заголовок 1"/>
          <p:cNvSpPr/>
          <p:nvPr/>
        </p:nvSpPr>
        <p:spPr>
          <a:xfrm>
            <a:off x="838080" y="268920"/>
            <a:ext cx="777204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Работа со СМИ</a:t>
            </a:r>
            <a:r>
              <a:rPr b="1" lang="en-US" sz="18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 </a:t>
            </a:r>
            <a:r>
              <a:rPr b="1" lang="ru-RU" sz="18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в 2023 году (по данным ИС «Парус»). </a:t>
            </a: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Прямоугольник 6"/>
          <p:cNvSpPr/>
          <p:nvPr/>
        </p:nvSpPr>
        <p:spPr>
          <a:xfrm>
            <a:off x="2483640" y="2493000"/>
            <a:ext cx="46800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latin typeface="Calibri"/>
              </a:rPr>
              <a:t>Телетрансляции (в 29 МО не проводились)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01" name="Диаграмма 10"/>
          <p:cNvGraphicFramePr/>
          <p:nvPr/>
        </p:nvGraphicFramePr>
        <p:xfrm>
          <a:off x="251640" y="2925000"/>
          <a:ext cx="4212000" cy="17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3" name="Диаграмма 13"/>
          <p:cNvGraphicFramePr/>
          <p:nvPr/>
        </p:nvGraphicFramePr>
        <p:xfrm>
          <a:off x="4932000" y="980640"/>
          <a:ext cx="4103280" cy="158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5" name="Прямоугольник 9"/>
          <p:cNvSpPr/>
          <p:nvPr/>
        </p:nvSpPr>
        <p:spPr>
          <a:xfrm>
            <a:off x="827640" y="4581000"/>
            <a:ext cx="75294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latin typeface="Calibri"/>
              </a:rPr>
              <a:t>Публикации в сети Интернет (сайты МО, соцсети)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06" name="Диаграмма 16"/>
          <p:cNvGraphicFramePr/>
          <p:nvPr/>
        </p:nvGraphicFramePr>
        <p:xfrm>
          <a:off x="5076000" y="4869000"/>
          <a:ext cx="401580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8" name="Диаграмма 12"/>
          <p:cNvGraphicFramePr/>
          <p:nvPr/>
        </p:nvGraphicFramePr>
        <p:xfrm>
          <a:off x="251640" y="980640"/>
          <a:ext cx="4212000" cy="17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10" name="Диаграмма 15"/>
          <p:cNvGraphicFramePr/>
          <p:nvPr/>
        </p:nvGraphicFramePr>
        <p:xfrm>
          <a:off x="251640" y="4941000"/>
          <a:ext cx="4608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457200" y="1029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4f6228"/>
                </a:solidFill>
                <a:latin typeface="Calibri"/>
              </a:rPr>
              <a:t>Показатели регионального проекта «Укрепление общественного здоровья» </a:t>
            </a:r>
            <a:br>
              <a:rPr sz="1800"/>
            </a:br>
            <a:r>
              <a:rPr b="1" lang="ru-RU" sz="1800" spc="-1" strike="noStrike">
                <a:solidFill>
                  <a:srgbClr val="4f6228"/>
                </a:solidFill>
                <a:latin typeface="Calibri"/>
              </a:rPr>
              <a:t>в 2023 году и за 4 мес. 2024 года </a:t>
            </a:r>
            <a:br>
              <a:rPr sz="1800"/>
            </a:br>
            <a:r>
              <a:rPr b="1" lang="ru-RU" sz="1800" spc="-1" strike="noStrike">
                <a:solidFill>
                  <a:srgbClr val="4f6228"/>
                </a:solidFill>
                <a:latin typeface="Calibri"/>
              </a:rPr>
              <a:t>(по ФСН №12).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/>
          </p:nvPr>
        </p:nvSpPr>
        <p:spPr>
          <a:xfrm>
            <a:off x="539640" y="2133000"/>
            <a:ext cx="381600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endParaRPr b="0" lang="ru-RU" sz="13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r>
              <a:rPr b="1" lang="ru-RU" sz="1300" spc="-1" strike="noStrike">
                <a:solidFill>
                  <a:srgbClr val="31859c"/>
                </a:solidFill>
                <a:latin typeface="Calibri"/>
              </a:rPr>
              <a:t>в 2023 году :</a:t>
            </a:r>
            <a:endParaRPr b="0" lang="ru-RU" sz="13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endParaRPr b="0" lang="ru-RU" sz="13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ГБУЗ «Кореновская ЦРБ» МЗ КК - 0 случаев,</a:t>
            </a:r>
            <a:endParaRPr b="0" lang="ru-RU" sz="13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ГБУЗ «Усть-Лабинская ЦРБ» МЗ КК - 0 случаев,</a:t>
            </a:r>
            <a:endParaRPr b="0" lang="ru-RU" sz="13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ГБУЗ «Выселковская ЦРБ» МЗ КК - 4 случая,</a:t>
            </a:r>
            <a:endParaRPr b="0" lang="ru-RU" sz="13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ГБУЗ «Темрюкская ЦРБ» МЗ КК - 2 случая;</a:t>
            </a:r>
            <a:endParaRPr b="0" lang="ru-RU" sz="13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endParaRPr b="0" lang="ru-RU" sz="1300" spc="-1" strike="noStrike">
              <a:solidFill>
                <a:schemeClr val="dk1"/>
              </a:solidFill>
              <a:latin typeface="Calibri"/>
            </a:endParaRPr>
          </a:p>
          <a:p>
            <a:pPr indent="0" algn="just" defTabSz="914400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endParaRPr b="0" lang="ru-RU" sz="1300" spc="-1" strike="noStrike">
              <a:solidFill>
                <a:schemeClr val="dk1"/>
              </a:solidFill>
              <a:latin typeface="Calibri"/>
            </a:endParaRPr>
          </a:p>
          <a:p>
            <a:pPr indent="0" algn="just" defTabSz="914400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endParaRPr b="0" lang="ru-RU" sz="13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4" name="Объект 2"/>
          <p:cNvSpPr/>
          <p:nvPr/>
        </p:nvSpPr>
        <p:spPr>
          <a:xfrm>
            <a:off x="323640" y="1299600"/>
            <a:ext cx="8229240" cy="12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r>
              <a:rPr b="1" lang="ru-RU" sz="1300" spc="-1" strike="noStrike" u="sng">
                <a:solidFill>
                  <a:srgbClr val="c0504d"/>
                </a:solidFill>
                <a:uFillTx/>
                <a:latin typeface="Calibri"/>
              </a:rPr>
              <a:t>«Темпы прироста первичной заболеваемости ожирением»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Отсутствует или находится на минимальном уровне выявляемость заболеваний с впервые в жизни установленным диагнозом" "Ожирение-Е66" у взрослых (18 лет и более) в МО: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Объект 2"/>
          <p:cNvSpPr/>
          <p:nvPr/>
        </p:nvSpPr>
        <p:spPr>
          <a:xfrm>
            <a:off x="5148000" y="2406600"/>
            <a:ext cx="388800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3740"/>
          </a:bodyPr>
          <a:p>
            <a:pPr algn="ctr" defTabSz="91440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r>
              <a:rPr b="1" lang="ru-RU" sz="1300" spc="-1" strike="noStrike">
                <a:solidFill>
                  <a:srgbClr val="31859c"/>
                </a:solidFill>
                <a:latin typeface="Calibri"/>
              </a:rPr>
              <a:t>за 4 месяца 2024 года </a:t>
            </a:r>
            <a:r>
              <a:rPr b="1" lang="ru-RU" sz="1300" spc="-1" strike="noStrike">
                <a:solidFill>
                  <a:srgbClr val="ff0000"/>
                </a:solidFill>
                <a:latin typeface="Calibri"/>
              </a:rPr>
              <a:t>0 случаев </a:t>
            </a:r>
            <a:r>
              <a:rPr b="1" lang="ru-RU" sz="1300" spc="-1" strike="noStrike">
                <a:solidFill>
                  <a:srgbClr val="31859c"/>
                </a:solidFill>
                <a:latin typeface="Calibri"/>
              </a:rPr>
              <a:t>: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ГБУЗ «ЦРБ Апшеронского района» МЗ,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ГБУЗ «Брюховецкая ЦРБ» МЗ КК,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ГБУЗ «ГБ г-к Геленджик» МЗ КК,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ГБУЗ «ГБ г-к Геленджик» МЗ КК,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ГБУЗ «Каневская ЦРБ» МЗ КК,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ГБУЗ «Кореновская ЦРБ» МЗ КК,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ГБУЗ «Крымская ЦРБ» МЗ КК,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ГБУЗ «Мостовская ЦРБ» МЗ КК,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ГБУЗ «Северская ЦРБ» МЗ КК,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ГБУЗ «Тбилисская ЦРБ» МЗ КК,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ГБУЗ «Темрюкская ЦРБ» МЗ КК,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ГБУЗ «Тимашевская ЦРБ» МЗ КК,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ГБУЗ «Успенская ЦРБ» МЗ КК ,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ГБУЗ «Усть-Лабинская ЦРБ» МЗ КК,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ГБУЗ «Щербиновская ЦРБ» МЗ КК.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6" name="Picture 2" descr=""/>
          <p:cNvPicPr/>
          <p:nvPr/>
        </p:nvPicPr>
        <p:blipFill>
          <a:blip r:embed="rId1"/>
          <a:stretch/>
        </p:blipFill>
        <p:spPr>
          <a:xfrm>
            <a:off x="205200" y="253800"/>
            <a:ext cx="503640" cy="50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4f6228"/>
                </a:solidFill>
                <a:latin typeface="Calibri"/>
              </a:rPr>
              <a:t>Показатели регионального проекта «Укрепление общественного здоровья» </a:t>
            </a:r>
            <a:br>
              <a:rPr sz="1800"/>
            </a:br>
            <a:r>
              <a:rPr b="1" lang="ru-RU" sz="1800" spc="-1" strike="noStrike">
                <a:solidFill>
                  <a:srgbClr val="4f6228"/>
                </a:solidFill>
                <a:latin typeface="Calibri"/>
              </a:rPr>
              <a:t>в 2023 году и за 4 мес. 2024 года </a:t>
            </a:r>
            <a:br>
              <a:rPr sz="1800"/>
            </a:br>
            <a:r>
              <a:rPr b="1" lang="ru-RU" sz="1800" spc="-1" strike="noStrike">
                <a:solidFill>
                  <a:srgbClr val="4f6228"/>
                </a:solidFill>
                <a:latin typeface="Calibri"/>
              </a:rPr>
              <a:t>(по ФСН №12).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148680" y="2133000"/>
            <a:ext cx="4278960" cy="194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68743"/>
          </a:bodyPr>
          <a:p>
            <a:pPr indent="0" algn="ctr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31859c"/>
                </a:solidFill>
                <a:latin typeface="Calibri"/>
              </a:rPr>
              <a:t>в 2023 году :</a:t>
            </a:r>
            <a:endParaRPr b="0" lang="ru-RU" sz="22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ru-RU" sz="22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ГБУЗ «Тихорецкая ЦРБ» МЗ КК - 0 случаев,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ГБУЗ «Усть-Лабинская ЦРБ» МЗ КК - 0 случаев,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ГБУЗ «Крыловская ЦРБ» МЗ КК - 19 случаев,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endParaRPr b="0" lang="ru-RU" sz="13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endParaRPr b="0" lang="ru-RU" sz="1300" spc="-1" strike="noStrike">
              <a:solidFill>
                <a:schemeClr val="dk1"/>
              </a:solidFill>
              <a:latin typeface="Calibri"/>
            </a:endParaRPr>
          </a:p>
          <a:p>
            <a:pPr indent="0" algn="just" defTabSz="914400">
              <a:lnSpc>
                <a:spcPct val="120000"/>
              </a:lnSpc>
              <a:spcBef>
                <a:spcPts val="261"/>
              </a:spcBef>
              <a:buNone/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ru-RU" sz="13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9" name="Объект 2"/>
          <p:cNvSpPr/>
          <p:nvPr/>
        </p:nvSpPr>
        <p:spPr>
          <a:xfrm>
            <a:off x="4572000" y="2133000"/>
            <a:ext cx="3816000" cy="468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68743"/>
          </a:bodyPr>
          <a:p>
            <a:pPr algn="ctr" defTabSz="914400">
              <a:lnSpc>
                <a:spcPct val="100000"/>
              </a:lnSpc>
              <a:spcBef>
                <a:spcPts val="380"/>
              </a:spcBef>
              <a:tabLst>
                <a:tab algn="l" pos="0"/>
              </a:tabLst>
            </a:pPr>
            <a:r>
              <a:rPr b="1" lang="ru-RU" sz="1900" spc="-1" strike="noStrike">
                <a:solidFill>
                  <a:srgbClr val="31859c"/>
                </a:solidFill>
                <a:latin typeface="Calibri"/>
              </a:rPr>
              <a:t>за 4 месяца 2024 года </a:t>
            </a:r>
            <a:r>
              <a:rPr b="1" lang="ru-RU" sz="1900" spc="-1" strike="noStrike">
                <a:solidFill>
                  <a:srgbClr val="ff0000"/>
                </a:solidFill>
                <a:latin typeface="Calibri"/>
              </a:rPr>
              <a:t>0 случаев </a:t>
            </a:r>
            <a:r>
              <a:rPr b="1" lang="ru-RU" sz="1900" spc="-1" strike="noStrike">
                <a:solidFill>
                  <a:srgbClr val="31859c"/>
                </a:solidFill>
                <a:latin typeface="Calibri"/>
              </a:rPr>
              <a:t>: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380"/>
              </a:spcBef>
              <a:tabLst>
                <a:tab algn="l" pos="0"/>
              </a:tabLst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ГБУЗ «Абинская ЦРБ» МЗ КК,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ГБУЗ «ЦРБ Апшеронского района» МЗ,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ГБУЗ «Брюховецкая ЦРБ» МЗ КК,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ГБУЗ «Выселковская ЦРБ» МЗ КК,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ГБУЗ «ГБ г-к Геленджик» МЗ КК,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ГБУЗ «ГБ г-к Геленджик» МЗ КК,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ГБУЗ «Ейская ЦРБ» МЗ КК,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ГБУЗ «Каневская ЦРБ» МЗ КК,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ГБУЗ «Кореновская ЦРБ» МЗ КК,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ГБУЗ «Красноармейская ЦРБ» МЗ КК,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ГБУЗ «Северская ЦРБ» МЗ КК,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ГБУЗ «Тбилисская ЦРБ» МЗ КК,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ГБУЗ «Темрюкская ЦРБ» МЗ КК,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ГБУЗ «Тимашевская ЦРБ» МЗ КК,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ГБУЗ «Тихорецкая ЦРБ» МЗ КК,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ГБУЗ «Успенская ЦРБ» МЗ КК ,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ГБУЗ «Усть-Лабинская ЦРБ» МЗ КК,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ГБУЗ «Щербиновская ЦРБ» МЗ КК.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Объект 2"/>
          <p:cNvSpPr/>
          <p:nvPr/>
        </p:nvSpPr>
        <p:spPr>
          <a:xfrm>
            <a:off x="251640" y="1412640"/>
            <a:ext cx="8229240" cy="10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29684"/>
          </a:bodyPr>
          <a:p>
            <a:pPr algn="ctr" defTabSz="91440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1" lang="ru-RU" sz="3500" spc="-1" strike="noStrike">
                <a:solidFill>
                  <a:srgbClr val="c0504d"/>
                </a:solidFill>
                <a:latin typeface="Calibri"/>
              </a:rPr>
              <a:t>«Обращаемость в медицинские организации по вопросам здорового образа жизни»  </a:t>
            </a:r>
            <a:endParaRPr b="0" lang="ru-RU" sz="35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1" lang="ru-RU" sz="3500" spc="-1" strike="noStrike">
                <a:solidFill>
                  <a:srgbClr val="c0504d"/>
                </a:solidFill>
                <a:latin typeface="Calibri"/>
              </a:rPr>
              <a:t>   </a:t>
            </a:r>
            <a:r>
              <a:rPr b="0" lang="ru-RU" sz="3000" spc="-1" strike="noStrike">
                <a:solidFill>
                  <a:srgbClr val="000000"/>
                </a:solidFill>
                <a:latin typeface="Calibri"/>
              </a:rPr>
              <a:t>Отсутствуют или находится на минимальном уровне обращения всего 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ru-RU" sz="3000" spc="-1" strike="noStrike">
                <a:solidFill>
                  <a:srgbClr val="000000"/>
                </a:solidFill>
                <a:latin typeface="Calibri"/>
              </a:rPr>
              <a:t>"Проблемы, связанные с образом жизни-Z72"у взрослых (18 лет и более) в МО: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1" name="Picture 2" descr=""/>
          <p:cNvPicPr/>
          <p:nvPr/>
        </p:nvPicPr>
        <p:blipFill>
          <a:blip r:embed="rId1"/>
          <a:stretch/>
        </p:blipFill>
        <p:spPr>
          <a:xfrm>
            <a:off x="205200" y="189720"/>
            <a:ext cx="503640" cy="50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685800" y="116640"/>
            <a:ext cx="777204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55917" lnSpcReduction="10000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Кадры службы медицинской профилактики</a:t>
            </a:r>
            <a:br>
              <a:rPr sz="2000"/>
            </a:br>
            <a:r>
              <a:rPr b="1" lang="ru-RU" sz="16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по данным ФСН №70 за 2023 год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23" name="Picture 2" descr=""/>
          <p:cNvPicPr/>
          <p:nvPr/>
        </p:nvPicPr>
        <p:blipFill>
          <a:blip r:embed="rId1"/>
          <a:stretch/>
        </p:blipFill>
        <p:spPr>
          <a:xfrm>
            <a:off x="251640" y="116640"/>
            <a:ext cx="503640" cy="503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24" name="Таблица 2"/>
          <p:cNvGraphicFramePr/>
          <p:nvPr/>
        </p:nvGraphicFramePr>
        <p:xfrm>
          <a:off x="4356000" y="3481920"/>
          <a:ext cx="4608000" cy="2525400"/>
        </p:xfrm>
        <a:graphic>
          <a:graphicData uri="http://schemas.openxmlformats.org/drawingml/2006/table">
            <a:tbl>
              <a:tblPr/>
              <a:tblGrid>
                <a:gridCol w="2304000"/>
                <a:gridCol w="2304000"/>
              </a:tblGrid>
              <a:tr h="594360">
                <a:tc gridSpan="2"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1" lang="ru-RU" sz="1800" spc="-1" strike="noStrike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73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067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25" name="TextBox 4"/>
          <p:cNvSpPr/>
          <p:nvPr/>
        </p:nvSpPr>
        <p:spPr>
          <a:xfrm>
            <a:off x="1259640" y="548640"/>
            <a:ext cx="6984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</a:rPr>
              <a:t>Рекомендации</a:t>
            </a:r>
            <a:r>
              <a:rPr b="0" lang="ru-RU" sz="1800" spc="-1" strike="noStrike">
                <a:solidFill>
                  <a:srgbClr val="c00000"/>
                </a:solidFill>
                <a:latin typeface="Calibri"/>
              </a:rPr>
              <a:t>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</a:rPr>
              <a:t>приказа МЗ РФ от 22.10.2020 №1177н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26" name="Таблица 6"/>
          <p:cNvGraphicFramePr/>
          <p:nvPr/>
        </p:nvGraphicFramePr>
        <p:xfrm>
          <a:off x="395640" y="908640"/>
          <a:ext cx="8568720" cy="2258640"/>
        </p:xfrm>
        <a:graphic>
          <a:graphicData uri="http://schemas.openxmlformats.org/drawingml/2006/table">
            <a:tbl>
              <a:tblPr/>
              <a:tblGrid>
                <a:gridCol w="3312360"/>
                <a:gridCol w="5256360"/>
              </a:tblGrid>
              <a:tr h="2880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Наименование должности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Количество должностей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10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Заведующий ОМП/КМП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 вместо 0,5 должности врача по медицинской профилактике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1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Врач по медицинской профилактике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 на 20 тыс. взрослого населения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36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Врач-психотерапевт или медицинский психолог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 на ОМП/КМП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55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Старшая медицинская сестра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 вместо 0,5 должности фельдшера (медицинской сестры)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464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Фельдшер (медицинская сестра, акушер)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 на 20 тыс. взрослого населения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7" name="TextBox 9"/>
          <p:cNvSpPr/>
          <p:nvPr/>
        </p:nvSpPr>
        <p:spPr>
          <a:xfrm>
            <a:off x="467640" y="3285000"/>
            <a:ext cx="85687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latin typeface="Calibri"/>
              </a:rPr>
              <a:t>Медицинские организации с наименьшим количеством ставок врачей в ОМП/КМП по штату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28" name="Таблица 7"/>
          <p:cNvGraphicFramePr/>
          <p:nvPr/>
        </p:nvGraphicFramePr>
        <p:xfrm>
          <a:off x="395640" y="3645000"/>
          <a:ext cx="8568720" cy="2518200"/>
        </p:xfrm>
        <a:graphic>
          <a:graphicData uri="http://schemas.openxmlformats.org/drawingml/2006/table">
            <a:tbl>
              <a:tblPr/>
              <a:tblGrid>
                <a:gridCol w="2856240"/>
                <a:gridCol w="1830960"/>
                <a:gridCol w="1865160"/>
                <a:gridCol w="2016000"/>
              </a:tblGrid>
              <a:tr h="5065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Медицинская организация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Прикрепленное взрослое население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Количество ставок врачей по штату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Количество занятых ставок врачей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76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ГБУЗ «ГП № 1 города Сочи» МЗ КК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156 870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1,0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1,0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ГБУЗ «ГП № 2 города Сочи» МЗ КК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122 898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0,75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0,75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30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ГБУЗ «Ейская ЦРБ» МЗ КК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99 080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1,0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0,5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ГБУЗ «Крымская ЦРБ» МЗ КК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97 989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1,0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0,5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11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ГБУЗ «Славянская ЦРБ» МЗ КК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96 409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1,0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0,25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29" name="Picture 2" descr=""/>
          <p:cNvPicPr/>
          <p:nvPr/>
        </p:nvPicPr>
        <p:blipFill>
          <a:blip r:embed="rId2"/>
          <a:stretch/>
        </p:blipFill>
        <p:spPr>
          <a:xfrm>
            <a:off x="611640" y="2493000"/>
            <a:ext cx="8064360" cy="112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323640" y="116640"/>
            <a:ext cx="8229240" cy="48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Отсутствуют врачебные ставки в штатном расписании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graphicFrame>
        <p:nvGraphicFramePr>
          <p:cNvPr id="431" name="Объект 4"/>
          <p:cNvGraphicFramePr/>
          <p:nvPr/>
        </p:nvGraphicFramePr>
        <p:xfrm>
          <a:off x="323640" y="1052640"/>
          <a:ext cx="8568720" cy="4050720"/>
        </p:xfrm>
        <a:graphic>
          <a:graphicData uri="http://schemas.openxmlformats.org/drawingml/2006/table">
            <a:tbl>
              <a:tblPr/>
              <a:tblGrid>
                <a:gridCol w="4641480"/>
                <a:gridCol w="2284920"/>
                <a:gridCol w="1642320"/>
              </a:tblGrid>
              <a:tr h="102492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Медицинская организация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Прикрепленное взрослое население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Количество ставок врачей по штату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568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КМП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899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ГБУЗ «Амбулатория № 1 г. Новороссийска» МЗ КК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24 275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899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ГБУЗ «Городская больница № 4 города Сочи» МЗ КК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21 042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899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ГБУЗ «Городская поликлиника  № 8 города Краснодара» МЗ КК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53 086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32" name="Заголовок 1"/>
          <p:cNvSpPr/>
          <p:nvPr/>
        </p:nvSpPr>
        <p:spPr>
          <a:xfrm>
            <a:off x="467640" y="548640"/>
            <a:ext cx="822924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Согласно ФСН № 70 за 2023 г</a:t>
            </a:r>
            <a:r>
              <a:rPr b="0" lang="ru-RU" sz="16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685800" y="116640"/>
            <a:ext cx="777204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49779" lnSpcReduction="10000"/>
          </a:bodyPr>
          <a:p>
            <a:pPr indent="0" algn="ctr" defTabSz="914400">
              <a:lnSpc>
                <a:spcPct val="100000"/>
              </a:lnSpc>
              <a:buNone/>
            </a:pPr>
            <a:br>
              <a:rPr sz="2000"/>
            </a:br>
            <a:r>
              <a:rPr b="1" lang="ru-RU" sz="20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МО с отсутствием занятых врачебных ставок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34" name="Picture 2" descr=""/>
          <p:cNvPicPr/>
          <p:nvPr/>
        </p:nvPicPr>
        <p:blipFill>
          <a:blip r:embed="rId1"/>
          <a:stretch/>
        </p:blipFill>
        <p:spPr>
          <a:xfrm>
            <a:off x="251640" y="116640"/>
            <a:ext cx="503640" cy="503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35" name="Таблица 2"/>
          <p:cNvGraphicFramePr/>
          <p:nvPr/>
        </p:nvGraphicFramePr>
        <p:xfrm>
          <a:off x="4356000" y="3481920"/>
          <a:ext cx="4608000" cy="2525400"/>
        </p:xfrm>
        <a:graphic>
          <a:graphicData uri="http://schemas.openxmlformats.org/drawingml/2006/table">
            <a:tbl>
              <a:tblPr/>
              <a:tblGrid>
                <a:gridCol w="2304000"/>
                <a:gridCol w="2304000"/>
              </a:tblGrid>
              <a:tr h="594360">
                <a:tc gridSpan="2"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1" lang="ru-RU" sz="1800" spc="-1" strike="noStrike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19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73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067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36" name="TextBox 4"/>
          <p:cNvSpPr/>
          <p:nvPr/>
        </p:nvSpPr>
        <p:spPr>
          <a:xfrm>
            <a:off x="395640" y="646560"/>
            <a:ext cx="7763400" cy="182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</a:rPr>
              <a:t>Занято: 0 ставок врачей ОМП/КМП: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37" name="Таблица 5"/>
          <p:cNvGraphicFramePr/>
          <p:nvPr/>
        </p:nvGraphicFramePr>
        <p:xfrm>
          <a:off x="395640" y="1845000"/>
          <a:ext cx="8064360" cy="2860200"/>
        </p:xfrm>
        <a:graphic>
          <a:graphicData uri="http://schemas.openxmlformats.org/drawingml/2006/table">
            <a:tbl>
              <a:tblPr/>
              <a:tblGrid>
                <a:gridCol w="3672360"/>
                <a:gridCol w="2232000"/>
                <a:gridCol w="2160000"/>
              </a:tblGrid>
              <a:tr h="78516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Медицинская организация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Прикрепленное взрослое население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Количество ставок врачей по штату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3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ГБУЗ "ЦРБ Апшеронского района" МЗ КК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79 395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0,5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3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ГБУЗ «Белоглинская ЦРБ" МЗ КК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21807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1,0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3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ГБУЗ "Темрюкская ЦРБ" МЗ КК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101 368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0,25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3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ГБУЗ "Ленинградская ЦРБ" МЗ КК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46 064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1,75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685800" y="116640"/>
            <a:ext cx="777204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Нет физических лиц-врачей в ОМП/КМП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39" name="Picture 2" descr=""/>
          <p:cNvPicPr/>
          <p:nvPr/>
        </p:nvPicPr>
        <p:blipFill>
          <a:blip r:embed="rId1"/>
          <a:stretch/>
        </p:blipFill>
        <p:spPr>
          <a:xfrm>
            <a:off x="107640" y="116640"/>
            <a:ext cx="503640" cy="503640"/>
          </a:xfrm>
          <a:prstGeom prst="rect">
            <a:avLst/>
          </a:prstGeom>
          <a:ln w="0">
            <a:noFill/>
          </a:ln>
        </p:spPr>
      </p:pic>
      <p:sp>
        <p:nvSpPr>
          <p:cNvPr id="440" name="TextBox 4"/>
          <p:cNvSpPr/>
          <p:nvPr/>
        </p:nvSpPr>
        <p:spPr>
          <a:xfrm>
            <a:off x="467640" y="620640"/>
            <a:ext cx="3542760" cy="560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latin typeface="Calibri"/>
              </a:rPr>
              <a:t>Нет физических лиц-врачей в ОМП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«Абинская ЦРБ» МЗ КК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«Апшеронская ЦРБ» МЗ КК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"Белоглинская ЦРБ"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"Брюховецкая ЦРБ"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«Гулькевичская ЦРБ»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"Ейская ЦРБ" МЗ КК  -  2 отд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"Кавказская ЦРБ"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"Калининская ЦРБ"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"Красноармейская ЦРБ"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«ГП № 13 г. Краснодара"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"ГП № 14 г. Краснодара"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«Лабинская ЦРБ»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«Ленинградская ЦРБ»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"Мостовская ЦРБ"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"Павловская ЦРБ"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"Славянская ЦРБ"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«ГП № 2 г.Сочи»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"Тбилисская ЦРБ"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"Тимашевская ЦРБ"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"Туапсинская ЦРБ № 2" МЗ КК 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«Темрюкская ЦРБ"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«Успенская ЦРБ"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«Усть-Лабинская ЦРБ»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TextBox 5"/>
          <p:cNvSpPr/>
          <p:nvPr/>
        </p:nvSpPr>
        <p:spPr>
          <a:xfrm>
            <a:off x="4572000" y="620640"/>
            <a:ext cx="4176000" cy="548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latin typeface="Calibri"/>
              </a:rPr>
              <a:t>Нет физических лиц-врачей в КМП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latin typeface="Calibri"/>
              </a:rPr>
              <a:t>    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«ГП № 8 г. Краснодара"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«ГП № 22 г. Краснодара"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"Старокорсунская УБ г. Краснодара"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«Кореновская ЦРБ»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«Крымская ЦРБ»МЗ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"ГП № 2 г. Новороссийска"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«ГП № 3 г. Новороссийска"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«ГП № 6 г. Новороссийска"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«ГП № 7 г. Новороссийска"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«ГП № 8 г. Новороссийска"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Амбулатория № 1 г.Новороссийска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«ГБ № 3 г. Сочи"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«ГБ № 4 г. Сочи"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«ГБ № 8 г. Сочи"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«Отрадненская ЦРБ»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"Туапсинская ЦРБ № 1"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"Туапсинская ЦРБ № 3"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a452a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chemeClr val="lt2">
                    <a:lumMod val="25000"/>
                  </a:schemeClr>
                </a:solidFill>
                <a:latin typeface="Calibri"/>
              </a:rPr>
              <a:t>ГБУЗ "Туапсинская ЦРБ № 4" МЗ КК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85800" y="116640"/>
            <a:ext cx="777204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49779" lnSpcReduction="10000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2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Частота выявления БСК, на 100 тыс. населения</a:t>
            </a:r>
            <a:br>
              <a:rPr sz="2200"/>
            </a:br>
            <a:r>
              <a:rPr b="0" lang="ru-RU" sz="18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по данным формы №131/о за 2023 год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30" name="Picture 2" descr=""/>
          <p:cNvPicPr/>
          <p:nvPr/>
        </p:nvPicPr>
        <p:blipFill>
          <a:blip r:embed="rId1"/>
          <a:stretch/>
        </p:blipFill>
        <p:spPr>
          <a:xfrm>
            <a:off x="251640" y="116640"/>
            <a:ext cx="503640" cy="503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31" name="Диаграмма 4"/>
          <p:cNvGraphicFramePr/>
          <p:nvPr/>
        </p:nvGraphicFramePr>
        <p:xfrm>
          <a:off x="251640" y="1397160"/>
          <a:ext cx="2736000" cy="167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2" name="Диаграмма 5"/>
          <p:cNvGraphicFramePr/>
          <p:nvPr/>
        </p:nvGraphicFramePr>
        <p:xfrm>
          <a:off x="2988000" y="620640"/>
          <a:ext cx="5904360" cy="34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4" name="Прямоугольник 6"/>
          <p:cNvSpPr/>
          <p:nvPr/>
        </p:nvSpPr>
        <p:spPr>
          <a:xfrm>
            <a:off x="251640" y="918000"/>
            <a:ext cx="3384000" cy="2876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spcBef>
                <a:spcPts val="281"/>
              </a:spcBef>
            </a:pP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Частота выявления БСК в РФ, ЮФО и КК, на 100 тыс. населения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35" name="Диаграмма 7"/>
          <p:cNvGraphicFramePr/>
          <p:nvPr/>
        </p:nvGraphicFramePr>
        <p:xfrm>
          <a:off x="4284000" y="3285000"/>
          <a:ext cx="4536000" cy="357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7" name="TextBox 8"/>
          <p:cNvSpPr/>
          <p:nvPr/>
        </p:nvSpPr>
        <p:spPr>
          <a:xfrm>
            <a:off x="179640" y="3501000"/>
            <a:ext cx="4032000" cy="29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1100" spc="-1" strike="noStrike">
                <a:solidFill>
                  <a:schemeClr val="dk1"/>
                </a:solidFill>
                <a:latin typeface="Calibri"/>
              </a:rPr>
              <a:t>Обеспечить контроль за показателями качества и эффективности проведения профилактических мероприятий при выявлении БСК;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lvl="1"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1100" spc="-1" strike="noStrike">
                <a:solidFill>
                  <a:schemeClr val="dk1"/>
                </a:solidFill>
                <a:latin typeface="Calibri"/>
              </a:rPr>
              <a:t>Провести обучение с медицинскими работниками, ответственных за проведение профилактических мероприятий, по вопросу владения методикой определения группы ССР;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lvl="1"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1100" spc="-1" strike="noStrike">
                <a:solidFill>
                  <a:schemeClr val="dk1"/>
                </a:solidFill>
                <a:latin typeface="Calibri"/>
              </a:rPr>
              <a:t>Вести диспансерное наблюдение в КМП/ОМП пациентов 2-ой группы здоровья высокого и очень высокого ССР с оценкой динамики состояния за выбранный интервал наблюдения (полугодие, год), формировать план корректирующих мероприятий;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lvl="1"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1100" spc="-1" strike="noStrike">
                <a:solidFill>
                  <a:schemeClr val="dk1"/>
                </a:solidFill>
                <a:latin typeface="Calibri"/>
              </a:rPr>
              <a:t>Сформировать четкую маршрутизацию пациентов в рамках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100" spc="-1" strike="noStrike">
                <a:solidFill>
                  <a:schemeClr val="dk1"/>
                </a:solidFill>
                <a:latin typeface="Calibri"/>
              </a:rPr>
              <a:t>   </a:t>
            </a:r>
            <a:r>
              <a:rPr b="0" lang="ru-RU" sz="1100" spc="-1" strike="noStrike">
                <a:solidFill>
                  <a:schemeClr val="dk1"/>
                </a:solidFill>
                <a:latin typeface="Calibri"/>
              </a:rPr>
              <a:t>2 этапа диспансеризации во всех медицинских организациях;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lvl="1"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1100" spc="-1" strike="noStrike">
                <a:solidFill>
                  <a:schemeClr val="dk1"/>
                </a:solidFill>
                <a:latin typeface="Calibri"/>
              </a:rPr>
              <a:t>Обеспечить преемственность между амбулаторным звеном здравоохранения и стационарным в обоих направлениях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lvl="1" marL="171360" indent="-17136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1100" spc="-1" strike="noStrike">
                <a:solidFill>
                  <a:schemeClr val="dk1"/>
                </a:solidFill>
                <a:latin typeface="Calibri"/>
              </a:rPr>
              <a:t>Предоставлять корректную отчетную информацию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Скругленный прямоугольник 10"/>
          <p:cNvSpPr/>
          <p:nvPr/>
        </p:nvSpPr>
        <p:spPr>
          <a:xfrm>
            <a:off x="179640" y="3357000"/>
            <a:ext cx="3888000" cy="3312000"/>
          </a:xfrm>
          <a:prstGeom prst="roundRect">
            <a:avLst>
              <a:gd name="adj" fmla="val 16667"/>
            </a:avLst>
          </a:prstGeom>
          <a:noFill/>
          <a:ln>
            <a:solidFill>
              <a:srgbClr val="c00000">
                <a:alpha val="76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48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6604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Выводы и рекомендации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/>
          </p:nvPr>
        </p:nvSpPr>
        <p:spPr>
          <a:xfrm>
            <a:off x="457200" y="764640"/>
            <a:ext cx="8229240" cy="5688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37496" lnSpcReduction="20000"/>
          </a:bodyPr>
          <a:p>
            <a:pPr marL="343080" indent="-343080" defTabSz="914400">
              <a:lnSpc>
                <a:spcPct val="100000"/>
              </a:lnSpc>
              <a:spcBef>
                <a:spcPts val="901"/>
              </a:spcBef>
              <a:buClr>
                <a:srgbClr val="376092"/>
              </a:buClr>
              <a:buFont typeface="Arial"/>
              <a:buChar char="•"/>
            </a:pPr>
            <a:r>
              <a:rPr b="1" lang="ru-RU" sz="4500" spc="-1" strike="noStrike">
                <a:solidFill>
                  <a:schemeClr val="accent1">
                    <a:lumMod val="75000"/>
                  </a:schemeClr>
                </a:solidFill>
                <a:latin typeface="Calibri"/>
              </a:rPr>
              <a:t>Перед службой медицинской профилактики остаются прежние задачи по укреплению структуры и совершенствованию работы.</a:t>
            </a:r>
            <a:endParaRPr b="0" lang="ru-RU" sz="4500" spc="-1" strike="noStrike">
              <a:solidFill>
                <a:schemeClr val="dk1"/>
              </a:solidFill>
              <a:latin typeface="Calibri"/>
            </a:endParaRPr>
          </a:p>
          <a:p>
            <a:pPr indent="0" algn="just" defTabSz="914400">
              <a:lnSpc>
                <a:spcPct val="100000"/>
              </a:lnSpc>
              <a:spcBef>
                <a:spcPts val="799"/>
              </a:spcBef>
              <a:buNone/>
            </a:pPr>
            <a:endParaRPr b="0" lang="ru-RU" sz="40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chemeClr val="dk1"/>
                </a:solidFill>
                <a:latin typeface="Calibri"/>
              </a:rPr>
              <a:t>1. Приведение структуры службы медицинской профилактики края в соответствие с приказом МЗ РФ №1177н от 29.10.2020 г.</a:t>
            </a:r>
            <a:endParaRPr b="0" lang="ru-RU" sz="40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chemeClr val="dk1"/>
                </a:solidFill>
                <a:latin typeface="Calibri"/>
              </a:rPr>
              <a:t>2. Организация полноценных отделений медицинской профилактики во всех медицинских организациях, обслуживающих более 20 тысяч взрослого населения.</a:t>
            </a:r>
            <a:endParaRPr b="0" lang="ru-RU" sz="40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chemeClr val="dk1"/>
                </a:solidFill>
                <a:latin typeface="Calibri"/>
              </a:rPr>
              <a:t>3. Укомплектование штатов врачей и среднего мед. персонала подразделений службы медицинской профилактики основными сотрудниками (в настоящее время коэффициент совмещения – 1,5).</a:t>
            </a:r>
            <a:endParaRPr b="0" lang="ru-RU" sz="40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chemeClr val="dk1"/>
                </a:solidFill>
                <a:latin typeface="Calibri"/>
              </a:rPr>
              <a:t>4. Информатизация процесса диспансеризации, в том числе с привлечением страховых компаний.</a:t>
            </a:r>
            <a:endParaRPr b="0" lang="ru-RU" sz="40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chemeClr val="dk1"/>
                </a:solidFill>
                <a:latin typeface="Calibri"/>
              </a:rPr>
              <a:t>5. Непрерывное профессиональное образование и повышение уровня квалификации сотрудников ОМП/КМП и центров здоровья, в том числе дистанционно, в вопросах профилактики хронических неинфекционных заболеваний, формирования здорового образа жизни, отказу от курения и пр. на базах ФГБУ «НМИЦ ТПМ» Минздрава России (</a:t>
            </a:r>
            <a:r>
              <a:rPr b="0" lang="en-US" sz="4000" spc="-1" strike="noStrike" u="sng">
                <a:solidFill>
                  <a:schemeClr val="dk1"/>
                </a:solidFill>
                <a:uFillTx/>
                <a:latin typeface="Calibri"/>
                <a:hlinkClick r:id="rId1"/>
              </a:rPr>
              <a:t>https://education.gnicpm.ru/dop_edu</a:t>
            </a:r>
            <a:r>
              <a:rPr b="0" lang="ru-RU" sz="4000" spc="-1" strike="noStrike">
                <a:solidFill>
                  <a:schemeClr val="dk1"/>
                </a:solidFill>
                <a:latin typeface="Calibri"/>
              </a:rPr>
              <a:t>) и ФГБОУ ВО КубГМУ МЗ РФ.</a:t>
            </a:r>
            <a:r>
              <a:rPr b="0" lang="en-US" sz="4000" spc="-1" strike="noStrike">
                <a:solidFill>
                  <a:schemeClr val="dk1"/>
                </a:solidFill>
                <a:latin typeface="Calibri"/>
              </a:rPr>
              <a:t> </a:t>
            </a:r>
            <a:endParaRPr b="0" lang="ru-RU" sz="40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chemeClr val="dk1"/>
                </a:solidFill>
                <a:latin typeface="Calibri"/>
              </a:rPr>
              <a:t>6. Организация диспансерного наблюдения в кабинетах/отделениях медицинской профилактики лиц 2-ой группы здоровья с высоким ССР согласно приказу МЗ РФ №404н, соблюдение преемственности при проведении диспансерного наблюдения.</a:t>
            </a:r>
            <a:endParaRPr b="0" lang="ru-RU" sz="40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chemeClr val="dk1"/>
                </a:solidFill>
                <a:latin typeface="Calibri"/>
              </a:rPr>
              <a:t>7. Правильная организация маршрутизации пациентов, размещение актуальной навигации при проведении ПМО и ДОГВН перед входом в учреждение, в холлах и коридорах медицинской организации.</a:t>
            </a:r>
            <a:endParaRPr b="0" lang="ru-RU" sz="40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chemeClr val="dk1"/>
                </a:solidFill>
                <a:latin typeface="Calibri"/>
              </a:rPr>
              <a:t>8. Использование скриптов телефонного разговора для приглашения пациентов групп приоритета. Проведение анализа отклика  на приглашение. Делегирование части функций немедицинскому персоналу.</a:t>
            </a:r>
            <a:endParaRPr b="0" lang="ru-RU" sz="40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240" cy="503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Выводы и рекомендации: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539640" y="620640"/>
            <a:ext cx="8229240" cy="57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18748" lnSpcReduction="10000"/>
          </a:bodyPr>
          <a:p>
            <a:pPr marL="343080" indent="-343080" algn="just" defTabSz="91440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6400" spc="-1" strike="noStrike">
                <a:solidFill>
                  <a:schemeClr val="dk1"/>
                </a:solidFill>
                <a:latin typeface="Calibri"/>
              </a:rPr>
              <a:t>9. Повышение уровня квалификации участковых врачей и врачей общей практики в вопросах распознавания факторов риска, установления группы здоровья и диспансерного наблюдения пациентов III группы здоровья с установленными хроническими неинфекционными заболеваниями. </a:t>
            </a:r>
            <a:endParaRPr b="0" lang="ru-RU" sz="64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6400" spc="-1" strike="noStrike">
                <a:solidFill>
                  <a:schemeClr val="dk1"/>
                </a:solidFill>
                <a:latin typeface="Calibri"/>
              </a:rPr>
              <a:t>10. Усиление взаимодействия и координации профилактической деятельности с другими заинтересованными ведомствами -  СМИ, образовательные учреждения, молодёжные и спортивные организации, ТОСы, волонтерские организации, НКО. </a:t>
            </a:r>
            <a:endParaRPr b="0" lang="ru-RU" sz="64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6400" spc="-1" strike="noStrike">
                <a:solidFill>
                  <a:schemeClr val="dk1"/>
                </a:solidFill>
                <a:latin typeface="Calibri"/>
              </a:rPr>
              <a:t>11.  Акцентирование профилактической работы на детском населении, контингенте работающих граждан и других приоритетных группах  взрослого населения.</a:t>
            </a:r>
            <a:endParaRPr b="0" lang="ru-RU" sz="64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6400" spc="-1" strike="noStrike">
                <a:solidFill>
                  <a:schemeClr val="dk1"/>
                </a:solidFill>
                <a:latin typeface="Calibri"/>
              </a:rPr>
              <a:t>12. Повышение информированности и мотивированности граждан в вопросах ведения здорового образа жизни, отказа от вредных привычек и профилактике факторов риска неинфекционных заболеваний, а также их изучение методом анкетирования. </a:t>
            </a:r>
            <a:endParaRPr b="0" lang="ru-RU" sz="64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6400" spc="-1" strike="noStrike">
                <a:solidFill>
                  <a:schemeClr val="dk1"/>
                </a:solidFill>
                <a:latin typeface="Calibri"/>
              </a:rPr>
              <a:t>13. Усиление мер, направленных на борьбу с курением, в том числе с помощью кабинетов отказа от курения и «горячих линий», способствующих прекращению потребления табака. Направление граждан в кабинеты отказа от курения специалистами всех подразделений МО. </a:t>
            </a:r>
            <a:endParaRPr b="0" lang="ru-RU" sz="64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6400" spc="-1" strike="noStrike">
                <a:solidFill>
                  <a:schemeClr val="dk1"/>
                </a:solidFill>
                <a:latin typeface="Calibri"/>
              </a:rPr>
              <a:t>14. Пропаганда здорового образа жизни среди жителей края и санитарно-просветительская деятельность в средствах массовой информации, в том числе путем наполняемости интернет-сайтов, аккаунтов в социальных сетях МО актуальной информацией  о проведении профилактических мероприятий.</a:t>
            </a:r>
            <a:endParaRPr b="0" lang="ru-RU" sz="64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6400" spc="-1" strike="noStrike">
                <a:solidFill>
                  <a:schemeClr val="dk1"/>
                </a:solidFill>
                <a:latin typeface="Calibri"/>
              </a:rPr>
              <a:t>15. Профилактика факторов риска неинфекционных заболеваний среди групп риска.</a:t>
            </a:r>
            <a:endParaRPr b="0" lang="ru-RU" sz="64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6400" spc="-1" strike="noStrike">
                <a:solidFill>
                  <a:schemeClr val="dk1"/>
                </a:solidFill>
                <a:latin typeface="Calibri"/>
              </a:rPr>
              <a:t>16. Регулярный контроль со стороны ответственных лиц из числа заместителей главных врачей МО за количественными и качественными показателями проведения ПМО и ДОГВН, заполнением учетных и отчетных форм, с оформлением протокола. </a:t>
            </a:r>
            <a:endParaRPr b="0" lang="ru-RU" sz="64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6400" spc="-1" strike="noStrike">
                <a:solidFill>
                  <a:schemeClr val="dk1"/>
                </a:solidFill>
                <a:latin typeface="Calibri"/>
              </a:rPr>
              <a:t>17. Использование лучших практик и успешного опыта популяризации профилактических мероприятий (в ГП №3 г. Краснодара – розыгрыш призов среди прошедших ПМО и ДОГВН, в Красноармейском районе – приглашение родителей на проф.мероприятия с помощью детей и др.)</a:t>
            </a:r>
            <a:endParaRPr b="0" lang="ru-RU" sz="64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/>
          </p:nvPr>
        </p:nvSpPr>
        <p:spPr>
          <a:xfrm>
            <a:off x="457200" y="692640"/>
            <a:ext cx="8229240" cy="543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ru-RU" sz="3000" spc="-1" strike="noStrike">
                <a:solidFill>
                  <a:schemeClr val="dk1"/>
                </a:solidFill>
                <a:latin typeface="Calibri"/>
              </a:rPr>
              <a:t>           </a:t>
            </a:r>
            <a:r>
              <a:rPr b="0" lang="ru-RU" sz="3000" spc="-1" strike="noStrike">
                <a:solidFill>
                  <a:schemeClr val="dk1"/>
                </a:solidFill>
                <a:latin typeface="Calibri"/>
              </a:rPr>
              <a:t>Надеюсь, что информация будет полезна, использована на практике и поможет Вам в нашей непростой работе по формированию у жителей края приверженности к здоровому образу жизни. Наша обязанность – донести до населения края информацию о факторах, влияющих на здоровье, и способах сохранить его и сделать жизнь более долгой и благополучной. </a:t>
            </a:r>
            <a:endParaRPr b="0" lang="ru-RU" sz="30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Благодарю за внимание!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971640" y="260640"/>
            <a:ext cx="7772040" cy="3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49779" lnSpcReduction="10000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Частота выявления ЗНО </a:t>
            </a:r>
            <a:r>
              <a:rPr b="1" lang="ru-RU" sz="2000" spc="-1" strike="noStrike" u="sng">
                <a:solidFill>
                  <a:schemeClr val="accent3">
                    <a:lumMod val="50000"/>
                  </a:schemeClr>
                </a:solidFill>
                <a:uFillTx/>
                <a:latin typeface="Calibri"/>
              </a:rPr>
              <a:t>впервые</a:t>
            </a:r>
            <a:r>
              <a:rPr b="1" lang="ru-RU" sz="20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, на 100 тыс. населения</a:t>
            </a:r>
            <a:br>
              <a:rPr sz="2200"/>
            </a:br>
            <a:r>
              <a:rPr b="0" lang="ru-RU" sz="18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по данным формы №131/о за 2023 год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40" name="Picture 2" descr=""/>
          <p:cNvPicPr/>
          <p:nvPr/>
        </p:nvPicPr>
        <p:blipFill>
          <a:blip r:embed="rId1"/>
          <a:stretch/>
        </p:blipFill>
        <p:spPr>
          <a:xfrm>
            <a:off x="251640" y="116640"/>
            <a:ext cx="503640" cy="503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41" name="Диаграмма 4"/>
          <p:cNvGraphicFramePr/>
          <p:nvPr/>
        </p:nvGraphicFramePr>
        <p:xfrm>
          <a:off x="-11160" y="1628640"/>
          <a:ext cx="2736000" cy="158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2" name="Диаграмма 5"/>
          <p:cNvGraphicFramePr/>
          <p:nvPr/>
        </p:nvGraphicFramePr>
        <p:xfrm>
          <a:off x="2843640" y="1124640"/>
          <a:ext cx="597636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4" name="Прямоугольник 6"/>
          <p:cNvSpPr/>
          <p:nvPr/>
        </p:nvSpPr>
        <p:spPr>
          <a:xfrm>
            <a:off x="0" y="1196640"/>
            <a:ext cx="3384000" cy="2876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spcBef>
                <a:spcPts val="281"/>
              </a:spcBef>
            </a:pP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Частота выявления ЗНО в РФ, ЮФО и КК, на 100 тыс. населения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45" name="Диаграмма 12"/>
          <p:cNvGraphicFramePr/>
          <p:nvPr/>
        </p:nvGraphicFramePr>
        <p:xfrm>
          <a:off x="107640" y="4725000"/>
          <a:ext cx="2790000" cy="115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6" name="TextBox 18"/>
          <p:cNvSpPr/>
          <p:nvPr/>
        </p:nvSpPr>
        <p:spPr>
          <a:xfrm>
            <a:off x="251640" y="3861000"/>
            <a:ext cx="2428560" cy="55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  <a:spcBef>
                <a:spcPts val="281"/>
              </a:spcBef>
            </a:pP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 </a:t>
            </a: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Доля выявленных ЗНО на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281"/>
              </a:spcBef>
            </a:pP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 </a:t>
            </a: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0-2 стадиях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TextBox 19"/>
          <p:cNvSpPr/>
          <p:nvPr/>
        </p:nvSpPr>
        <p:spPr>
          <a:xfrm>
            <a:off x="467640" y="5085360"/>
            <a:ext cx="33840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400" spc="-1" strike="noStrike">
                <a:solidFill>
                  <a:srgbClr val="ff0000"/>
                </a:solidFill>
                <a:latin typeface="Calibri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48" name="Таблица 20"/>
          <p:cNvGraphicFramePr/>
          <p:nvPr/>
        </p:nvGraphicFramePr>
        <p:xfrm>
          <a:off x="5148000" y="5301360"/>
          <a:ext cx="3384000" cy="793440"/>
        </p:xfrm>
        <a:graphic>
          <a:graphicData uri="http://schemas.openxmlformats.org/drawingml/2006/table">
            <a:tbl>
              <a:tblPr/>
              <a:tblGrid>
                <a:gridCol w="3384360"/>
              </a:tblGrid>
              <a:tr h="793440">
                <a:tc>
                  <a:txBody>
                    <a:bodyPr lIns="9360" rIns="9360" tIns="936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ru-RU" sz="1400" spc="-1" strike="noStrike">
                        <a:solidFill>
                          <a:srgbClr val="da0000"/>
                        </a:solidFill>
                        <a:latin typeface="Calibri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noFill/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9" name="Прямоугольник 24"/>
          <p:cNvSpPr/>
          <p:nvPr/>
        </p:nvSpPr>
        <p:spPr>
          <a:xfrm>
            <a:off x="395640" y="6309360"/>
            <a:ext cx="8208720" cy="4316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anchor="ctr">
            <a:noAutofit/>
          </a:bodyPr>
          <a:p>
            <a:pPr algn="ctr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i="1" lang="ru-RU" sz="1400" spc="-1" strike="noStrike">
                <a:solidFill>
                  <a:srgbClr val="a50021"/>
                </a:solidFill>
                <a:latin typeface="Calibri"/>
              </a:rPr>
              <a:t>МО с нулевым выявлением ЗНО: ГБУЗ "ГБ № </a:t>
            </a:r>
            <a:r>
              <a:rPr b="1" i="1" lang="en-US" sz="1400" spc="-1" strike="noStrike">
                <a:solidFill>
                  <a:srgbClr val="a50021"/>
                </a:solidFill>
                <a:latin typeface="Calibri"/>
              </a:rPr>
              <a:t>3</a:t>
            </a:r>
            <a:r>
              <a:rPr b="1" i="1" lang="ru-RU" sz="1400" spc="-1" strike="noStrike">
                <a:solidFill>
                  <a:srgbClr val="a50021"/>
                </a:solidFill>
                <a:latin typeface="Calibri"/>
              </a:rPr>
              <a:t> г. Сочи" МЗ КК,</a:t>
            </a:r>
            <a:r>
              <a:rPr b="1" i="1" lang="en-US" sz="1400" spc="-1" strike="noStrike">
                <a:solidFill>
                  <a:srgbClr val="a50021"/>
                </a:solidFill>
                <a:latin typeface="Calibri"/>
              </a:rPr>
              <a:t> </a:t>
            </a:r>
            <a:r>
              <a:rPr b="1" i="1" lang="ru-RU" sz="1400" spc="-1" strike="noStrike">
                <a:solidFill>
                  <a:srgbClr val="a50021"/>
                </a:solidFill>
                <a:latin typeface="Calibri"/>
              </a:rPr>
              <a:t>ГБУЗ «ГП 12 г.Краснодара» МЗ КК,ГБУЗ «Туапсинская ЦРБ №2» МЗ КК, ГБУЗ «Туапсинская ЦРБ № 4» МЗ КК, ГБУЗ "Усть-Лабинская ЦРБ" МЗ КК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50" name="Диаграмма 14"/>
          <p:cNvGraphicFramePr/>
          <p:nvPr/>
        </p:nvGraphicFramePr>
        <p:xfrm>
          <a:off x="2988000" y="3573000"/>
          <a:ext cx="590436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Объект 3" descr=""/>
          <p:cNvPicPr/>
          <p:nvPr/>
        </p:nvPicPr>
        <p:blipFill>
          <a:blip r:embed="rId1"/>
          <a:stretch/>
        </p:blipFill>
        <p:spPr>
          <a:xfrm>
            <a:off x="4932000" y="2104920"/>
            <a:ext cx="1728000" cy="2425680"/>
          </a:xfrm>
          <a:prstGeom prst="rect">
            <a:avLst/>
          </a:prstGeom>
          <a:ln w="0">
            <a:solidFill>
              <a:srgbClr val="c0504d">
                <a:lumMod val="75000"/>
              </a:srgbClr>
            </a:solidFill>
          </a:ln>
          <a:effectLst>
            <a:glow rad="127080">
              <a:srgbClr val="ffffff"/>
            </a:glow>
          </a:effectLst>
        </p:spPr>
      </p:pic>
      <p:pic>
        <p:nvPicPr>
          <p:cNvPr id="253" name="Рисунок 4" descr=""/>
          <p:cNvPicPr/>
          <p:nvPr/>
        </p:nvPicPr>
        <p:blipFill>
          <a:blip r:embed="rId2"/>
          <a:stretch/>
        </p:blipFill>
        <p:spPr>
          <a:xfrm>
            <a:off x="6804360" y="3497760"/>
            <a:ext cx="1872000" cy="2625480"/>
          </a:xfrm>
          <a:prstGeom prst="rect">
            <a:avLst/>
          </a:prstGeom>
          <a:ln w="0">
            <a:solidFill>
              <a:srgbClr val="c0504d">
                <a:lumMod val="75000"/>
              </a:srgbClr>
            </a:solidFill>
          </a:ln>
          <a:effectLst>
            <a:glow rad="127080">
              <a:srgbClr val="ffffff"/>
            </a:glow>
          </a:effectLst>
        </p:spPr>
      </p:pic>
      <p:sp>
        <p:nvSpPr>
          <p:cNvPr id="254" name="Прямоугольник 2"/>
          <p:cNvSpPr/>
          <p:nvPr/>
        </p:nvSpPr>
        <p:spPr>
          <a:xfrm>
            <a:off x="1115640" y="132120"/>
            <a:ext cx="73407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Диспансеризация по оценке репродуктивного здоровья </a:t>
            </a:r>
            <a:br>
              <a:rPr sz="1800"/>
            </a:br>
            <a:r>
              <a:rPr b="1" lang="ru-RU" sz="18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проводится с целью выявления у граждан заболеваний или состояний, которые могут повлиять на  беременность и последующее течение беременности, родов и послеродового периода, а также факторов риска их развития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Прямоугольник 11"/>
          <p:cNvSpPr/>
          <p:nvPr/>
        </p:nvSpPr>
        <p:spPr>
          <a:xfrm>
            <a:off x="418680" y="2104920"/>
            <a:ext cx="426456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4200" indent="-214200" defTabSz="914400">
              <a:lnSpc>
                <a:spcPct val="100000"/>
              </a:lnSpc>
              <a:buClr>
                <a:srgbClr val="4f6228"/>
              </a:buClr>
              <a:buFont typeface="Arial"/>
              <a:buChar char="•"/>
            </a:pPr>
            <a:r>
              <a:rPr b="1" lang="ru-RU" sz="1400" spc="-1" strike="noStrike" u="sng">
                <a:solidFill>
                  <a:schemeClr val="accent3">
                    <a:lumMod val="50000"/>
                  </a:schemeClr>
                </a:solidFill>
                <a:uFillTx/>
                <a:latin typeface="Calibri"/>
              </a:rPr>
              <a:t>Постановление Правительства РФ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82520" defTabSz="914400">
              <a:lnSpc>
                <a:spcPct val="100000"/>
              </a:lnSpc>
            </a:pPr>
            <a:r>
              <a:rPr b="1" lang="ru-RU" sz="1400" spc="-1" strike="noStrike" u="sng">
                <a:solidFill>
                  <a:schemeClr val="accent3">
                    <a:lumMod val="50000"/>
                  </a:schemeClr>
                </a:solidFill>
                <a:uFillTx/>
                <a:latin typeface="Calibri"/>
              </a:rPr>
              <a:t>от 28 декабря 2023 г. N 2353</a:t>
            </a:r>
            <a:br>
              <a:rPr sz="1400"/>
            </a:b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"О Программе государственных гарантий бесплатного оказания гражданам медицинской помощи на 2024 год и на плановый период 2025 и 2026 годов"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Прямоугольник 12"/>
          <p:cNvSpPr/>
          <p:nvPr/>
        </p:nvSpPr>
        <p:spPr>
          <a:xfrm>
            <a:off x="430920" y="4016880"/>
            <a:ext cx="4500720" cy="17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4200" indent="-214200" defTabSz="914400">
              <a:lnSpc>
                <a:spcPct val="100000"/>
              </a:lnSpc>
              <a:buClr>
                <a:srgbClr val="4f6228"/>
              </a:buClr>
              <a:buFont typeface="Arial"/>
              <a:buChar char="•"/>
            </a:pPr>
            <a:r>
              <a:rPr b="1" lang="ru-RU" sz="1400" spc="-1" strike="noStrike" u="sng">
                <a:solidFill>
                  <a:schemeClr val="accent3">
                    <a:lumMod val="50000"/>
                  </a:schemeClr>
                </a:solidFill>
                <a:uFillTx/>
                <a:latin typeface="Calibri"/>
              </a:rPr>
              <a:t>Методические рекомендации </a:t>
            </a: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по диспансеризации</a:t>
            </a:r>
            <a:br>
              <a:rPr sz="1400"/>
            </a:b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мужчин и женщин репродуктивного возраста</a:t>
            </a:r>
            <a:br>
              <a:rPr sz="1400"/>
            </a:b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с целью оценки репродуктивного здоровья от 29.03.2024 года (</a:t>
            </a:r>
            <a:r>
              <a:rPr b="1" i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содержат описание основных методов обследования мужчины и женщины репродуктивного возраста от 18 до 49 лет в рамках диспансеризации)</a:t>
            </a:r>
            <a:br>
              <a:rPr sz="1400"/>
            </a:br>
            <a:r>
              <a:rPr b="1" i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7" name="Picture 2" descr=""/>
          <p:cNvPicPr/>
          <p:nvPr/>
        </p:nvPicPr>
        <p:blipFill>
          <a:blip r:embed="rId3"/>
          <a:stretch/>
        </p:blipFill>
        <p:spPr>
          <a:xfrm>
            <a:off x="251640" y="116640"/>
            <a:ext cx="503640" cy="50364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4" descr="https://avatars.mds.yandex.net/i?id=c9e37dd4729780a41097373c488fc796d968db57-12604309-images-thumbs&amp;n=13"/>
          <p:cNvPicPr/>
          <p:nvPr/>
        </p:nvPicPr>
        <p:blipFill>
          <a:blip r:embed="rId4"/>
          <a:stretch/>
        </p:blipFill>
        <p:spPr>
          <a:xfrm>
            <a:off x="5220000" y="5026680"/>
            <a:ext cx="1151640" cy="112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Объект 4" descr=""/>
          <p:cNvPicPr/>
          <p:nvPr/>
        </p:nvPicPr>
        <p:blipFill>
          <a:blip r:embed="rId1"/>
          <a:stretch/>
        </p:blipFill>
        <p:spPr>
          <a:xfrm>
            <a:off x="971640" y="674280"/>
            <a:ext cx="2110680" cy="2950200"/>
          </a:xfrm>
          <a:prstGeom prst="rect">
            <a:avLst/>
          </a:prstGeom>
          <a:ln w="0">
            <a:solidFill>
              <a:srgbClr val="c0504d">
                <a:lumMod val="75000"/>
              </a:srgbClr>
            </a:solidFill>
          </a:ln>
          <a:effectLst>
            <a:glow rad="127080">
              <a:srgbClr val="ffffff"/>
            </a:glow>
          </a:effectLst>
        </p:spPr>
      </p:pic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504000" y="4144680"/>
            <a:ext cx="8388000" cy="1586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</a:rPr>
              <a:t>Количество граждан, </a:t>
            </a:r>
            <a:r>
              <a:rPr b="0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</a:rPr>
              <a:t>подлежащих оценке состояния репродуктивного здоровья и указанных в плане, </a:t>
            </a: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</a:rPr>
              <a:t>входит</a:t>
            </a:r>
            <a:r>
              <a:rPr b="0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</a:rPr>
              <a:t> в общее количество человек, подлежащих ПМО и ДОГВН в 2024 году</a:t>
            </a:r>
            <a:br>
              <a:rPr sz="1400"/>
            </a:br>
            <a:br>
              <a:rPr sz="1400"/>
            </a:br>
            <a:r>
              <a:rPr b="0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</a:rPr>
              <a:t>Данные о количестве граждан, которым проведена диспансеризация с целью оценки репродуктивного здоровья, </a:t>
            </a:r>
            <a:r>
              <a:rPr b="1" lang="ru-RU" sz="1400" spc="-1" strike="noStrike" u="sng">
                <a:solidFill>
                  <a:schemeClr val="accent3">
                    <a:lumMod val="50000"/>
                  </a:schemeClr>
                </a:solidFill>
                <a:uFillTx/>
                <a:latin typeface="Calibri"/>
                <a:ea typeface="Calibri"/>
              </a:rPr>
              <a:t>не учитываются в форме 131/о</a:t>
            </a:r>
            <a:r>
              <a:rPr b="0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</a:rPr>
              <a:t>, а предоставляются в еженедельном мониторинге </a:t>
            </a:r>
            <a:br>
              <a:rPr sz="1400"/>
            </a:br>
            <a:r>
              <a:rPr b="0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</a:rPr>
              <a:t>«</a:t>
            </a:r>
            <a:r>
              <a:rPr b="1" i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</a:rPr>
              <a:t>Сведения о профилактических медицинских осмотрах (ПМО) и диспансеризации </a:t>
            </a:r>
            <a:br>
              <a:rPr sz="1400"/>
            </a:br>
            <a:r>
              <a:rPr b="1" i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</a:rPr>
              <a:t>определенных групп взрослого населения (ДОГВН)</a:t>
            </a:r>
            <a:r>
              <a:rPr b="0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</a:rPr>
              <a:t>» в системе Парус  </a:t>
            </a:r>
            <a:endParaRPr b="0" lang="ru-RU" sz="1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1" name="Прямоугольник 6"/>
          <p:cNvSpPr/>
          <p:nvPr/>
        </p:nvSpPr>
        <p:spPr>
          <a:xfrm>
            <a:off x="3708000" y="620640"/>
            <a:ext cx="5112360" cy="336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7000"/>
              </a:lnSpc>
              <a:spcAft>
                <a:spcPts val="601"/>
              </a:spcAft>
            </a:pPr>
            <a:r>
              <a:rPr b="1" lang="ru-RU" sz="1400" spc="-1" strike="noStrike" u="sng">
                <a:solidFill>
                  <a:schemeClr val="accent3">
                    <a:lumMod val="50000"/>
                  </a:schemeClr>
                </a:solidFill>
                <a:uFillTx/>
                <a:latin typeface="Calibri"/>
                <a:ea typeface="Calibri"/>
              </a:rPr>
              <a:t>Приказ министерства здравоохранения Краснодарского края от 09.04.2024 года № 1335 </a:t>
            </a: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</a:rPr>
              <a:t>«О проведении диспансеризации мужчин и женщин репродуктивного возраста с целью оценки репродуктивного здоровья в Краснодарском крае»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601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601"/>
              </a:spcAft>
            </a:pPr>
            <a:r>
              <a:rPr b="1" lang="ru-RU" sz="1400" spc="-1" strike="noStrike" u="sng">
                <a:solidFill>
                  <a:schemeClr val="accent3">
                    <a:lumMod val="50000"/>
                  </a:schemeClr>
                </a:solidFill>
                <a:uFillTx/>
                <a:latin typeface="Calibri"/>
                <a:ea typeface="Calibri"/>
              </a:rPr>
              <a:t>Приказ министерства здравоохранения Краснодарского края от 22.04.2024 года № 1525 </a:t>
            </a: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</a:rPr>
              <a:t>«Об утверждении перечня медицинских организаций, принимающих участие в проведении диспансеризации мужчин и женщин репродуктивного возраста, с целью оценки репродуктивного здоровья в Краснодарском крае»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601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601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2" name="Picture 2" descr=""/>
          <p:cNvPicPr/>
          <p:nvPr/>
        </p:nvPicPr>
        <p:blipFill>
          <a:blip r:embed="rId2"/>
          <a:stretch/>
        </p:blipFill>
        <p:spPr>
          <a:xfrm>
            <a:off x="251640" y="116640"/>
            <a:ext cx="503640" cy="50364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4" descr="https://avatars.mds.yandex.net/i?id=c9e37dd4729780a41097373c488fc796d968db57-12604309-images-thumbs&amp;n=13"/>
          <p:cNvPicPr/>
          <p:nvPr/>
        </p:nvPicPr>
        <p:blipFill>
          <a:blip r:embed="rId3"/>
          <a:stretch/>
        </p:blipFill>
        <p:spPr>
          <a:xfrm>
            <a:off x="7692480" y="5589360"/>
            <a:ext cx="1151640" cy="112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Прямоугольник 2"/>
          <p:cNvSpPr/>
          <p:nvPr/>
        </p:nvSpPr>
        <p:spPr>
          <a:xfrm>
            <a:off x="825840" y="270720"/>
            <a:ext cx="6244200" cy="21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7000"/>
              </a:lnSpc>
              <a:spcAft>
                <a:spcPts val="601"/>
              </a:spcAft>
            </a:pP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</a:rPr>
              <a:t>Маршрутизация </a:t>
            </a:r>
            <a:r>
              <a:rPr b="0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</a:rPr>
              <a:t>между медицинскими организациями, оказывающими ПМСП,  для </a:t>
            </a: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</a:rPr>
              <a:t>выполнения цитологических исследований методом жидкостной цитологии </a:t>
            </a:r>
            <a:r>
              <a:rPr b="0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</a:rPr>
              <a:t>проводится согласно </a:t>
            </a:r>
            <a:r>
              <a:rPr b="0" lang="ru-RU" sz="1400" spc="-1" strike="noStrike" u="sng">
                <a:solidFill>
                  <a:schemeClr val="accent3">
                    <a:lumMod val="50000"/>
                  </a:schemeClr>
                </a:solidFill>
                <a:uFillTx/>
                <a:latin typeface="Calibri"/>
                <a:ea typeface="Calibri"/>
              </a:rPr>
              <a:t>приказу министерства здравоохранения Краснодарского края от 26.03.2024 года № 1204 </a:t>
            </a:r>
            <a:r>
              <a:rPr b="0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</a:rPr>
              <a:t>«О внесении изменения в приказ министерства здравоохранения Краснодарского края от 20.02.2024 года № 788 «Об организации проведения в рамках диспансеризации взрослого населения репродуктивного возраста по оценке репродуктивного здоровья цитологических исследований методом жидкостной цитологии на территории Краснодарского края в 2024 году»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Прямоугольник 6"/>
          <p:cNvSpPr/>
          <p:nvPr/>
        </p:nvSpPr>
        <p:spPr>
          <a:xfrm>
            <a:off x="1991160" y="3009600"/>
            <a:ext cx="5832360" cy="100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7000"/>
              </a:lnSpc>
              <a:spcAft>
                <a:spcPts val="601"/>
              </a:spcAft>
            </a:pP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</a:rPr>
              <a:t>ПМО и ДОГВН </a:t>
            </a:r>
            <a:r>
              <a:rPr b="0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</a:rPr>
              <a:t>проводится согласно </a:t>
            </a:r>
            <a:r>
              <a:rPr b="0" lang="ru-RU" sz="1400" spc="-1" strike="noStrike" u="sng">
                <a:solidFill>
                  <a:schemeClr val="accent3">
                    <a:lumMod val="50000"/>
                  </a:schemeClr>
                </a:solidFill>
                <a:uFillTx/>
                <a:latin typeface="Calibri"/>
                <a:ea typeface="Calibri"/>
              </a:rPr>
              <a:t>приказу Министерства здравоохранения РФ от 27.04.2021 года № 404 н </a:t>
            </a:r>
            <a:r>
              <a:rPr b="0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</a:rPr>
              <a:t>«Об утверждении Порядка проведения профилактических медицинских осмотров и диспансеризации определенных групп взрослого населения»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Прямоугольник 7"/>
          <p:cNvSpPr/>
          <p:nvPr/>
        </p:nvSpPr>
        <p:spPr>
          <a:xfrm>
            <a:off x="615240" y="5036400"/>
            <a:ext cx="6454440" cy="168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7000"/>
              </a:lnSpc>
              <a:spcAft>
                <a:spcPts val="601"/>
              </a:spcAft>
            </a:pPr>
            <a:r>
              <a:rPr b="0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</a:rPr>
              <a:t>Заполнение </a:t>
            </a:r>
            <a:r>
              <a:rPr b="1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</a:rPr>
              <a:t>медицинской документации </a:t>
            </a:r>
            <a:r>
              <a:rPr b="0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</a:rPr>
              <a:t>согласно </a:t>
            </a:r>
            <a:r>
              <a:rPr b="0" lang="ru-RU" sz="1400" spc="-1" strike="noStrike" u="sng">
                <a:solidFill>
                  <a:schemeClr val="accent3">
                    <a:lumMod val="50000"/>
                  </a:schemeClr>
                </a:solidFill>
                <a:uFillTx/>
                <a:latin typeface="Calibri"/>
                <a:ea typeface="Calibri"/>
              </a:rPr>
              <a:t>приказу  Министерства здравоохранения РФ от 10.11.2020 года № 1207 н</a:t>
            </a:r>
            <a:r>
              <a:rPr b="0" lang="ru-RU" sz="1400" spc="-1" strike="noStrike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</a:rPr>
              <a:t> «Об утверждении учетной формы медицинской документации № 131/у «Карта учета профилактического медицинского осмотра (диспансеризации)»,порядка ее ведения и формы отраслевой статистической отчетности № 131/о «Сведения о проведении профилактического медицинского осмотра и диспансеризации определенных групп взрослого населения», порядка ее заполнения и сроков представления»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7" name="Picture 2" descr=""/>
          <p:cNvPicPr/>
          <p:nvPr/>
        </p:nvPicPr>
        <p:blipFill>
          <a:blip r:embed="rId1"/>
          <a:stretch/>
        </p:blipFill>
        <p:spPr>
          <a:xfrm>
            <a:off x="251640" y="116640"/>
            <a:ext cx="503640" cy="503640"/>
          </a:xfrm>
          <a:prstGeom prst="rect">
            <a:avLst/>
          </a:prstGeom>
          <a:ln w="0">
            <a:noFill/>
          </a:ln>
        </p:spPr>
      </p:pic>
      <p:pic>
        <p:nvPicPr>
          <p:cNvPr id="268" name="Рисунок 4" descr=""/>
          <p:cNvPicPr/>
          <p:nvPr/>
        </p:nvPicPr>
        <p:blipFill>
          <a:blip r:embed="rId2"/>
          <a:stretch/>
        </p:blipFill>
        <p:spPr>
          <a:xfrm>
            <a:off x="251640" y="2483640"/>
            <a:ext cx="1739160" cy="2506680"/>
          </a:xfrm>
          <a:prstGeom prst="rect">
            <a:avLst/>
          </a:prstGeom>
          <a:ln w="0">
            <a:solidFill>
              <a:srgbClr val="c00000"/>
            </a:solidFill>
          </a:ln>
        </p:spPr>
      </p:pic>
      <p:pic>
        <p:nvPicPr>
          <p:cNvPr id="269" name="Рисунок 10" descr=""/>
          <p:cNvPicPr/>
          <p:nvPr/>
        </p:nvPicPr>
        <p:blipFill>
          <a:blip r:embed="rId3"/>
          <a:stretch/>
        </p:blipFill>
        <p:spPr>
          <a:xfrm>
            <a:off x="7092360" y="280080"/>
            <a:ext cx="1872000" cy="2469960"/>
          </a:xfrm>
          <a:prstGeom prst="rect">
            <a:avLst/>
          </a:prstGeom>
          <a:ln w="0">
            <a:solidFill>
              <a:srgbClr val="c00000"/>
            </a:solidFill>
          </a:ln>
        </p:spPr>
      </p:pic>
      <p:pic>
        <p:nvPicPr>
          <p:cNvPr id="270" name="Рисунок 12" descr=""/>
          <p:cNvPicPr/>
          <p:nvPr/>
        </p:nvPicPr>
        <p:blipFill>
          <a:blip r:embed="rId4"/>
          <a:stretch/>
        </p:blipFill>
        <p:spPr>
          <a:xfrm>
            <a:off x="7092360" y="3861000"/>
            <a:ext cx="1882440" cy="2704680"/>
          </a:xfrm>
          <a:prstGeom prst="rect">
            <a:avLst/>
          </a:prstGeom>
          <a:ln w="0">
            <a:solidFill>
              <a:srgbClr val="c0000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" name="Таблица 6"/>
          <p:cNvGraphicFramePr/>
          <p:nvPr/>
        </p:nvGraphicFramePr>
        <p:xfrm>
          <a:off x="1330920" y="1412640"/>
          <a:ext cx="7057080" cy="4449960"/>
        </p:xfrm>
        <a:graphic>
          <a:graphicData uri="http://schemas.openxmlformats.org/drawingml/2006/table">
            <a:tbl>
              <a:tblPr/>
              <a:tblGrid>
                <a:gridCol w="3542400"/>
                <a:gridCol w="3515040"/>
              </a:tblGrid>
              <a:tr h="1074960"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Женщины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tIns="34200" bIns="342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Мужчины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1013040">
                <a:tc>
                  <a:txBody>
                    <a:bodyPr lIns="68400" rIns="68400" tIns="34200" bIns="34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прием (осмотр, консультация) врача акушера-гинеколога первичный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(анкетирование, пальпация молочных желез, осмотр шейки матки в зеркалах с забором материала на исследование</a:t>
                      </a:r>
                      <a:r>
                        <a:rPr b="1" lang="ru-RU" sz="1100" spc="-1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)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прием (осмотр) врачом-урологом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(при его отсутствии врачом-хирургом, прошедшим подготовку по вопросам репродуктивного здоровья у мужчин)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582480">
                <a:tc>
                  <a:txBody>
                    <a:bodyPr lIns="68400" rIns="68400" tIns="34200" bIns="34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микроскопическое исследование влагалищных мазков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400" spc="-1" strike="noStrike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743760">
                <a:tc>
                  <a:txBody>
                    <a:bodyPr lIns="68400" rIns="68400" tIns="34200" bIns="34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цитологическое исследование мазка с поверхности шейки матки и цервикального канала с окрашиванием по Папаниколау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400" spc="-1" strike="noStrike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035360">
                <a:tc>
                  <a:txBody>
                    <a:bodyPr lIns="68400" rIns="68400" tIns="34200" bIns="34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у женщин </a:t>
                      </a:r>
                      <a:r>
                        <a:rPr b="1" lang="ru-RU" sz="1200" spc="-1" strike="noStrike" u="sng">
                          <a:solidFill>
                            <a:schemeClr val="accent3">
                              <a:lumMod val="50000"/>
                            </a:schemeClr>
                          </a:solidFill>
                          <a:uFillTx/>
                          <a:latin typeface="Calibri"/>
                        </a:rPr>
                        <a:t>в возрасте 18 - 29 лет </a:t>
                      </a:r>
                      <a:r>
                        <a:rPr b="1" lang="ru-RU" sz="1200" spc="-1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проведение лабораторных исследований мазков в целях выявления возбудителей инфекционных заболеваний органов малого таза методом полимеразной цепной реакции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200" spc="-1" strike="noStrike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272" name="Рисунок 9" descr=""/>
          <p:cNvPicPr/>
          <p:nvPr/>
        </p:nvPicPr>
        <p:blipFill>
          <a:blip r:embed="rId1"/>
          <a:stretch/>
        </p:blipFill>
        <p:spPr>
          <a:xfrm>
            <a:off x="1619640" y="1772640"/>
            <a:ext cx="411840" cy="561600"/>
          </a:xfrm>
          <a:prstGeom prst="rect">
            <a:avLst/>
          </a:prstGeom>
          <a:ln w="0">
            <a:noFill/>
          </a:ln>
          <a:effectLst>
            <a:glow rad="127080">
              <a:srgbClr val="ebf1de"/>
            </a:glow>
          </a:effectLst>
        </p:spPr>
      </p:pic>
      <p:pic>
        <p:nvPicPr>
          <p:cNvPr id="273" name="Рисунок 10" descr=""/>
          <p:cNvPicPr/>
          <p:nvPr/>
        </p:nvPicPr>
        <p:blipFill>
          <a:blip r:embed="rId2"/>
          <a:stretch/>
        </p:blipFill>
        <p:spPr>
          <a:xfrm>
            <a:off x="5076000" y="1743120"/>
            <a:ext cx="412560" cy="591120"/>
          </a:xfrm>
          <a:prstGeom prst="rect">
            <a:avLst/>
          </a:prstGeom>
          <a:ln w="0">
            <a:noFill/>
          </a:ln>
          <a:effectLst>
            <a:glow rad="127080">
              <a:srgbClr val="ebf1de"/>
            </a:glow>
          </a:effectLst>
        </p:spPr>
      </p:pic>
      <p:sp>
        <p:nvSpPr>
          <p:cNvPr id="274" name="Заголовок 3"/>
          <p:cNvSpPr/>
          <p:nvPr/>
        </p:nvSpPr>
        <p:spPr>
          <a:xfrm>
            <a:off x="1043640" y="548640"/>
            <a:ext cx="6912360" cy="5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90000"/>
              </a:lnSpc>
            </a:pPr>
            <a:r>
              <a:rPr b="0" lang="ru-RU" sz="2800" spc="-1" strike="noStrike">
                <a:solidFill>
                  <a:srgbClr val="632523"/>
                </a:solidFill>
                <a:latin typeface="Calibri"/>
              </a:rPr>
              <a:t>       </a:t>
            </a:r>
            <a:r>
              <a:rPr b="1" lang="ru-RU" sz="2800" spc="-1" strike="noStrike">
                <a:solidFill>
                  <a:srgbClr val="4f6228"/>
                </a:solidFill>
                <a:latin typeface="Calibri"/>
              </a:rPr>
              <a:t>1 этап диспансеризации</a:t>
            </a:r>
            <a:r>
              <a:rPr b="1" lang="en-US" sz="2800" spc="-1" strike="noStrike">
                <a:solidFill>
                  <a:srgbClr val="4f6228"/>
                </a:solidFill>
                <a:latin typeface="Calibri"/>
              </a:rPr>
              <a:t> </a:t>
            </a:r>
            <a:r>
              <a:rPr b="1" lang="ru-RU" sz="2800" spc="-1" strike="noStrike">
                <a:solidFill>
                  <a:srgbClr val="4f6228"/>
                </a:solidFill>
                <a:latin typeface="Calibri"/>
              </a:rPr>
              <a:t>по оценке репродуктивного здоровья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5" name="Picture 2" descr=""/>
          <p:cNvPicPr/>
          <p:nvPr/>
        </p:nvPicPr>
        <p:blipFill>
          <a:blip r:embed="rId3"/>
          <a:stretch/>
        </p:blipFill>
        <p:spPr>
          <a:xfrm>
            <a:off x="251640" y="116640"/>
            <a:ext cx="791640" cy="79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971640" y="349560"/>
            <a:ext cx="7886520" cy="9939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Анамнестическая анкета для оценки репродуктивного здоровья и репродуктивных установок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77" name="Объект 8" descr=""/>
          <p:cNvPicPr/>
          <p:nvPr/>
        </p:nvPicPr>
        <p:blipFill>
          <a:blip r:embed="rId1"/>
          <a:stretch/>
        </p:blipFill>
        <p:spPr>
          <a:xfrm>
            <a:off x="1259640" y="2781000"/>
            <a:ext cx="2294640" cy="3325680"/>
          </a:xfrm>
          <a:prstGeom prst="rect">
            <a:avLst/>
          </a:prstGeom>
          <a:ln w="0">
            <a:solidFill>
              <a:srgbClr val="9bbb59">
                <a:lumMod val="75000"/>
              </a:srgbClr>
            </a:solidFill>
          </a:ln>
          <a:effectLst>
            <a:glow rad="127080">
              <a:srgbClr val="77933c"/>
            </a:glow>
          </a:effectLst>
        </p:spPr>
      </p:pic>
      <p:pic>
        <p:nvPicPr>
          <p:cNvPr id="278" name="Рисунок 6" descr=""/>
          <p:cNvPicPr/>
          <p:nvPr/>
        </p:nvPicPr>
        <p:blipFill>
          <a:blip r:embed="rId2"/>
          <a:stretch/>
        </p:blipFill>
        <p:spPr>
          <a:xfrm>
            <a:off x="5292000" y="2781000"/>
            <a:ext cx="2252880" cy="3330000"/>
          </a:xfrm>
          <a:prstGeom prst="rect">
            <a:avLst/>
          </a:prstGeom>
          <a:ln w="0">
            <a:solidFill>
              <a:srgbClr val="9bbb59">
                <a:lumMod val="50000"/>
              </a:srgbClr>
            </a:solidFill>
          </a:ln>
          <a:effectLst>
            <a:glow rad="127080">
              <a:srgbClr val="77933c"/>
            </a:glow>
          </a:effectLst>
        </p:spPr>
      </p:pic>
      <p:pic>
        <p:nvPicPr>
          <p:cNvPr id="279" name="Picture 2" descr=""/>
          <p:cNvPicPr/>
          <p:nvPr/>
        </p:nvPicPr>
        <p:blipFill>
          <a:blip r:embed="rId3"/>
          <a:stretch/>
        </p:blipFill>
        <p:spPr>
          <a:xfrm>
            <a:off x="251640" y="116640"/>
            <a:ext cx="863640" cy="863640"/>
          </a:xfrm>
          <a:prstGeom prst="rect">
            <a:avLst/>
          </a:prstGeom>
          <a:ln w="0">
            <a:noFill/>
          </a:ln>
        </p:spPr>
      </p:pic>
      <p:pic>
        <p:nvPicPr>
          <p:cNvPr id="280" name="Рисунок 5" descr=""/>
          <p:cNvPicPr/>
          <p:nvPr/>
        </p:nvPicPr>
        <p:blipFill>
          <a:blip r:embed="rId4"/>
          <a:stretch/>
        </p:blipFill>
        <p:spPr>
          <a:xfrm>
            <a:off x="2064240" y="1921680"/>
            <a:ext cx="419400" cy="562680"/>
          </a:xfrm>
          <a:prstGeom prst="rect">
            <a:avLst/>
          </a:prstGeom>
          <a:ln w="0">
            <a:noFill/>
          </a:ln>
          <a:effectLst>
            <a:glow rad="127080">
              <a:srgbClr val="77933c"/>
            </a:glow>
          </a:effectLst>
        </p:spPr>
      </p:pic>
      <p:pic>
        <p:nvPicPr>
          <p:cNvPr id="281" name="Рисунок 7" descr=""/>
          <p:cNvPicPr/>
          <p:nvPr/>
        </p:nvPicPr>
        <p:blipFill>
          <a:blip r:embed="rId5"/>
          <a:stretch/>
        </p:blipFill>
        <p:spPr>
          <a:xfrm>
            <a:off x="6212160" y="1956960"/>
            <a:ext cx="412560" cy="591120"/>
          </a:xfrm>
          <a:prstGeom prst="rect">
            <a:avLst/>
          </a:prstGeom>
          <a:ln w="0">
            <a:noFill/>
          </a:ln>
          <a:effectLst>
            <a:glow rad="127080">
              <a:srgbClr val="77933c"/>
            </a:glow>
          </a:effectLst>
        </p:spPr>
      </p:pic>
      <p:pic>
        <p:nvPicPr>
          <p:cNvPr id="282" name="Picture 4" descr="https://avatars.mds.yandex.net/i?id=c9e37dd4729780a41097373c488fc796d968db57-12604309-images-thumbs&amp;n=13"/>
          <p:cNvPicPr/>
          <p:nvPr/>
        </p:nvPicPr>
        <p:blipFill>
          <a:blip r:embed="rId6"/>
          <a:stretch/>
        </p:blipFill>
        <p:spPr>
          <a:xfrm>
            <a:off x="3847320" y="3717000"/>
            <a:ext cx="1151640" cy="112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2785</TotalTime>
  <Application>LibreOffice/7.6.2.1$Windows_X86_64 LibreOffice_project/56f7684011345957bbf33a7ee678afaf4d2ba333</Application>
  <AppVersion>15.0000</AppVersion>
  <Words>3402</Words>
  <Paragraphs>431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2022-06-10T08:47:30Z</dcterms:created>
  <dc:creator>Вяликова Наталия</dc:creator>
  <dc:description/>
  <dc:language>ru-RU</dc:language>
  <cp:lastModifiedBy>Сахаров Андрей</cp:lastModifiedBy>
  <dcterms:modified xsi:type="dcterms:W3CDTF">2024-05-12T11:15:50Z</dcterms:modified>
  <cp:revision>327</cp:revision>
  <dc:subject/>
  <dc:title>Выполнение плана ПМО и диспансеризации  (по данным формы №131/о за 2021 год)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32</vt:i4>
  </property>
</Properties>
</file>